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62" r:id="rId2"/>
    <p:sldId id="272" r:id="rId3"/>
    <p:sldId id="281" r:id="rId4"/>
    <p:sldId id="282" r:id="rId5"/>
    <p:sldId id="280" r:id="rId6"/>
    <p:sldId id="276" r:id="rId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4C4D"/>
    <a:srgbClr val="E94B44"/>
    <a:srgbClr val="EA5064"/>
    <a:srgbClr val="F08220"/>
    <a:srgbClr val="00A1BD"/>
    <a:srgbClr val="069EA1"/>
    <a:srgbClr val="E63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90" autoAdjust="0"/>
    <p:restoredTop sz="95226" autoAdjust="0"/>
  </p:normalViewPr>
  <p:slideViewPr>
    <p:cSldViewPr snapToObjects="1" showGuides="1">
      <p:cViewPr varScale="1">
        <p:scale>
          <a:sx n="83" d="100"/>
          <a:sy n="83" d="100"/>
        </p:scale>
        <p:origin x="80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DB249BF-2DE5-4F5D-A0FA-8A76690D6A32}" type="datetimeFigureOut">
              <a:rPr lang="fr-FR" smtClean="0"/>
              <a:t>01/09/2025</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494D7EF-0F41-4457-BC99-26AC7EF67B77}" type="slidenum">
              <a:rPr lang="fr-FR" smtClean="0"/>
              <a:t>‹N°›</a:t>
            </a:fld>
            <a:endParaRPr lang="fr-FR"/>
          </a:p>
        </p:txBody>
      </p:sp>
    </p:spTree>
    <p:extLst>
      <p:ext uri="{BB962C8B-B14F-4D97-AF65-F5344CB8AC3E}">
        <p14:creationId xmlns:p14="http://schemas.microsoft.com/office/powerpoint/2010/main" val="344186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494D7EF-0F41-4457-BC99-26AC7EF67B77}" type="slidenum">
              <a:rPr lang="fr-FR" smtClean="0"/>
              <a:t>1</a:t>
            </a:fld>
            <a:endParaRPr lang="fr-FR"/>
          </a:p>
        </p:txBody>
      </p:sp>
    </p:spTree>
    <p:extLst>
      <p:ext uri="{BB962C8B-B14F-4D97-AF65-F5344CB8AC3E}">
        <p14:creationId xmlns:p14="http://schemas.microsoft.com/office/powerpoint/2010/main" val="1729167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uverture blanche + Visuel">
    <p:bg>
      <p:bgPr>
        <a:pattFill prst="openDmnd">
          <a:fgClr>
            <a:schemeClr val="tx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tx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tx2"/>
          </a:solidFill>
        </p:spPr>
        <p:txBody>
          <a:bodyPr wrap="none" lIns="144000" tIns="36000" rIns="108000" bIns="36000" anchor="ctr">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1361418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Ouverture Mobilit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bg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bg1"/>
          </a:solidFill>
        </p:spPr>
        <p:txBody>
          <a:bodyPr wrap="none" lIns="144000" tIns="36000" rIns="108000" bIns="36000" anchor="ctr">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245072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itre Mobilité + Visuel">
    <p:spTree>
      <p:nvGrpSpPr>
        <p:cNvPr id="1" name=""/>
        <p:cNvGrpSpPr/>
        <p:nvPr/>
      </p:nvGrpSpPr>
      <p:grpSpPr>
        <a:xfrm>
          <a:off x="0" y="0"/>
          <a:ext cx="0" cy="0"/>
          <a:chOff x="0" y="0"/>
          <a:chExt cx="0" cy="0"/>
        </a:xfrm>
      </p:grpSpPr>
      <p:sp>
        <p:nvSpPr>
          <p:cNvPr id="10" name="Rectangle 9"/>
          <p:cNvSpPr/>
          <p:nvPr userDrawn="1"/>
        </p:nvSpPr>
        <p:spPr>
          <a:xfrm>
            <a:off x="3264000" y="0"/>
            <a:ext cx="8928000" cy="6858000"/>
          </a:xfrm>
          <a:prstGeom prst="rect">
            <a:avLst/>
          </a:prstGeom>
          <a:gradFill flip="none" rotWithShape="1">
            <a:gsLst>
              <a:gs pos="0">
                <a:schemeClr val="accent4"/>
              </a:gs>
              <a:gs pos="100000">
                <a:srgbClr val="069EA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pour une image  12"/>
          <p:cNvSpPr>
            <a:spLocks noGrp="1"/>
          </p:cNvSpPr>
          <p:nvPr>
            <p:ph type="pic" sz="quarter" idx="18" hasCustomPrompt="1"/>
          </p:nvPr>
        </p:nvSpPr>
        <p:spPr>
          <a:xfrm>
            <a:off x="0" y="0"/>
            <a:ext cx="3276000" cy="6858000"/>
          </a:xfrm>
          <a:pattFill prst="openDmnd">
            <a:fgClr>
              <a:schemeClr val="tx1">
                <a:lumMod val="20000"/>
                <a:lumOff val="80000"/>
              </a:schemeClr>
            </a:fgClr>
            <a:bgClr>
              <a:schemeClr val="bg1"/>
            </a:bgClr>
          </a:pattFill>
        </p:spPr>
        <p:txBody>
          <a:bodyPr anchor="t"/>
          <a:lstStyle>
            <a:lvl1pPr algn="ctr">
              <a:defRPr sz="1000" b="0" baseline="0"/>
            </a:lvl1pPr>
          </a:lstStyle>
          <a:p>
            <a:br>
              <a:rPr lang="fr-FR" dirty="0"/>
            </a:br>
            <a:r>
              <a:rPr lang="fr-FR" dirty="0"/>
              <a:t>Mettez cet espace réservé aux images en 1er plan </a:t>
            </a:r>
            <a:br>
              <a:rPr lang="fr-FR" dirty="0"/>
            </a:br>
            <a:r>
              <a:rPr lang="fr-FR" dirty="0"/>
              <a:t>pour accéder à l'icône d'insertion d'image, </a:t>
            </a:r>
            <a:br>
              <a:rPr lang="fr-FR" dirty="0"/>
            </a:br>
            <a:r>
              <a:rPr lang="fr-FR" dirty="0"/>
              <a:t>puis remettez-le en arrière-plan.</a:t>
            </a:r>
          </a:p>
        </p:txBody>
      </p:sp>
      <p:sp>
        <p:nvSpPr>
          <p:cNvPr id="2" name="Titre 1"/>
          <p:cNvSpPr>
            <a:spLocks noGrp="1"/>
          </p:cNvSpPr>
          <p:nvPr>
            <p:ph type="title"/>
          </p:nvPr>
        </p:nvSpPr>
        <p:spPr>
          <a:xfrm>
            <a:off x="4691844" y="3115049"/>
            <a:ext cx="6228569" cy="581698"/>
          </a:xfrm>
        </p:spPr>
        <p:txBody>
          <a:bodyPr anchor="ctr"/>
          <a:lstStyle>
            <a:lvl1pPr>
              <a:lnSpc>
                <a:spcPct val="90000"/>
              </a:lnSpc>
              <a:defRPr sz="4200">
                <a:solidFill>
                  <a:schemeClr val="bg1"/>
                </a:solidFill>
              </a:defRPr>
            </a:lvl1pPr>
          </a:lstStyle>
          <a:p>
            <a:r>
              <a:rPr lang="fr-FR"/>
              <a:t>Modifiez le style du titre</a:t>
            </a:r>
            <a:endParaRPr lang="fr-FR"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6225591"/>
            <a:ext cx="648000" cy="258900"/>
          </a:xfrm>
          <a:prstGeom prst="rect">
            <a:avLst/>
          </a:prstGeom>
        </p:spPr>
      </p:pic>
      <p:sp>
        <p:nvSpPr>
          <p:cNvPr id="8"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Tree>
    <p:extLst>
      <p:ext uri="{BB962C8B-B14F-4D97-AF65-F5344CB8AC3E}">
        <p14:creationId xmlns:p14="http://schemas.microsoft.com/office/powerpoint/2010/main" val="105787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hapitre Mobilité blanc">
    <p:spTree>
      <p:nvGrpSpPr>
        <p:cNvPr id="1" name=""/>
        <p:cNvGrpSpPr/>
        <p:nvPr/>
      </p:nvGrpSpPr>
      <p:grpSpPr>
        <a:xfrm>
          <a:off x="0" y="0"/>
          <a:ext cx="0" cy="0"/>
          <a:chOff x="0" y="0"/>
          <a:chExt cx="0" cy="0"/>
        </a:xfrm>
      </p:grpSpPr>
      <p:sp>
        <p:nvSpPr>
          <p:cNvPr id="7" name="Rectangle 6"/>
          <p:cNvSpPr/>
          <p:nvPr userDrawn="1"/>
        </p:nvSpPr>
        <p:spPr>
          <a:xfrm>
            <a:off x="0" y="0"/>
            <a:ext cx="3276000" cy="6858000"/>
          </a:xfrm>
          <a:prstGeom prst="rect">
            <a:avLst/>
          </a:prstGeom>
          <a:gradFill flip="none" rotWithShape="1">
            <a:gsLst>
              <a:gs pos="0">
                <a:schemeClr val="accent4"/>
              </a:gs>
              <a:gs pos="100000">
                <a:srgbClr val="069EA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9" name="Titre 1"/>
          <p:cNvSpPr>
            <a:spLocks noGrp="1"/>
          </p:cNvSpPr>
          <p:nvPr>
            <p:ph type="title"/>
          </p:nvPr>
        </p:nvSpPr>
        <p:spPr>
          <a:xfrm>
            <a:off x="4691844" y="3115049"/>
            <a:ext cx="6228569" cy="581698"/>
          </a:xfrm>
        </p:spPr>
        <p:txBody>
          <a:bodyPr anchor="ctr"/>
          <a:lstStyle>
            <a:lvl1pPr>
              <a:lnSpc>
                <a:spcPct val="90000"/>
              </a:lnSpc>
              <a:defRPr sz="4200">
                <a:solidFill>
                  <a:schemeClr val="tx2"/>
                </a:solidFill>
              </a:defRPr>
            </a:lvl1pPr>
          </a:lstStyle>
          <a:p>
            <a:r>
              <a:rPr lang="fr-FR"/>
              <a:t>Modifiez le style du titre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8088" y="6351779"/>
            <a:ext cx="2160000" cy="13271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26714" y="6210272"/>
            <a:ext cx="684000" cy="274219"/>
          </a:xfrm>
          <a:prstGeom prst="rect">
            <a:avLst/>
          </a:prstGeom>
        </p:spPr>
      </p:pic>
    </p:spTree>
    <p:extLst>
      <p:ext uri="{BB962C8B-B14F-4D97-AF65-F5344CB8AC3E}">
        <p14:creationId xmlns:p14="http://schemas.microsoft.com/office/powerpoint/2010/main" val="107441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Mobilité">
    <p:spTree>
      <p:nvGrpSpPr>
        <p:cNvPr id="1" name=""/>
        <p:cNvGrpSpPr/>
        <p:nvPr/>
      </p:nvGrpSpPr>
      <p:grpSpPr>
        <a:xfrm>
          <a:off x="0" y="0"/>
          <a:ext cx="0" cy="0"/>
          <a:chOff x="0" y="0"/>
          <a:chExt cx="0" cy="0"/>
        </a:xfrm>
      </p:grpSpPr>
      <p:sp>
        <p:nvSpPr>
          <p:cNvPr id="4" name="Rectangle 3"/>
          <p:cNvSpPr/>
          <p:nvPr userDrawn="1"/>
        </p:nvSpPr>
        <p:spPr>
          <a:xfrm>
            <a:off x="0" y="0"/>
            <a:ext cx="12193200" cy="990000"/>
          </a:xfrm>
          <a:prstGeom prst="rect">
            <a:avLst/>
          </a:prstGeom>
          <a:gradFill flip="none" rotWithShape="1">
            <a:gsLst>
              <a:gs pos="0">
                <a:schemeClr val="accent4"/>
              </a:gs>
              <a:gs pos="100000">
                <a:srgbClr val="069EA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9356" y="321639"/>
            <a:ext cx="10620380" cy="461665"/>
          </a:xfrm>
        </p:spPr>
        <p:txBody>
          <a:bodyPr/>
          <a:lstStyle>
            <a:lvl1pPr>
              <a:defRPr>
                <a:solidFill>
                  <a:schemeClr val="bg1"/>
                </a:solidFill>
              </a:defRPr>
            </a:lvl1pPr>
          </a:lstStyle>
          <a:p>
            <a:r>
              <a:rPr lang="fr-FR"/>
              <a:t>Modifiez le style du titre</a:t>
            </a:r>
            <a:endParaRPr lang="fr-FR" dirty="0"/>
          </a:p>
        </p:txBody>
      </p:sp>
      <p:sp>
        <p:nvSpPr>
          <p:cNvPr id="8" name="Espace réservé du texte 7"/>
          <p:cNvSpPr>
            <a:spLocks noGrp="1"/>
          </p:cNvSpPr>
          <p:nvPr>
            <p:ph type="body" sz="quarter" idx="12"/>
          </p:nvPr>
        </p:nvSpPr>
        <p:spPr>
          <a:xfrm>
            <a:off x="2495600" y="1964772"/>
            <a:ext cx="3240000" cy="647711"/>
          </a:xfrm>
        </p:spPr>
        <p:txBody>
          <a:bodyPr/>
          <a:lstStyle>
            <a:lvl1pPr>
              <a:defRPr sz="2100"/>
            </a:lvl1pPr>
            <a:lvl2pPr>
              <a:defRPr sz="1600"/>
            </a:lvl2pPr>
          </a:lstStyle>
          <a:p>
            <a:pPr lvl="0"/>
            <a:r>
              <a:rPr lang="fr-FR"/>
              <a:t>Cliquez pour modifier les styles du texte du masque</a:t>
            </a:r>
          </a:p>
        </p:txBody>
      </p:sp>
      <p:sp>
        <p:nvSpPr>
          <p:cNvPr id="9" name="Espace réservé du texte 7"/>
          <p:cNvSpPr>
            <a:spLocks noGrp="1"/>
          </p:cNvSpPr>
          <p:nvPr>
            <p:ph type="body" sz="quarter" idx="13"/>
          </p:nvPr>
        </p:nvSpPr>
        <p:spPr>
          <a:xfrm>
            <a:off x="6560464" y="1964772"/>
            <a:ext cx="3240000" cy="647711"/>
          </a:xfrm>
        </p:spPr>
        <p:txBody>
          <a:bodyPr/>
          <a:lstStyle>
            <a:lvl1pPr>
              <a:defRPr sz="2100"/>
            </a:lvl1pPr>
            <a:lvl2pPr>
              <a:defRPr sz="1600"/>
            </a:lvl2pPr>
          </a:lstStyle>
          <a:p>
            <a:pPr lvl="0"/>
            <a:r>
              <a:rPr lang="fr-FR"/>
              <a:t>Cliquez pour modifier les styles du texte du masque</a:t>
            </a:r>
          </a:p>
        </p:txBody>
      </p:sp>
      <p:sp>
        <p:nvSpPr>
          <p:cNvPr id="10" name="Espace réservé du texte 7"/>
          <p:cNvSpPr>
            <a:spLocks noGrp="1"/>
          </p:cNvSpPr>
          <p:nvPr>
            <p:ph type="body" sz="quarter" idx="14"/>
          </p:nvPr>
        </p:nvSpPr>
        <p:spPr>
          <a:xfrm>
            <a:off x="2499516" y="4149080"/>
            <a:ext cx="3240000" cy="1619894"/>
          </a:xfrm>
        </p:spPr>
        <p:txBody>
          <a:bodyPr/>
          <a:lstStyle>
            <a:lvl1pPr>
              <a:defRPr sz="1600" b="0"/>
            </a:lvl1pPr>
            <a:lvl2pPr>
              <a:defRPr sz="1600"/>
            </a:lvl2pPr>
          </a:lstStyle>
          <a:p>
            <a:pPr lvl="0"/>
            <a:r>
              <a:rPr lang="fr-FR"/>
              <a:t>Cliquez pour modifier les styles du texte du masque</a:t>
            </a:r>
          </a:p>
        </p:txBody>
      </p:sp>
      <p:sp>
        <p:nvSpPr>
          <p:cNvPr id="11" name="Espace réservé du texte 7"/>
          <p:cNvSpPr>
            <a:spLocks noGrp="1"/>
          </p:cNvSpPr>
          <p:nvPr>
            <p:ph type="body" sz="quarter" idx="15"/>
          </p:nvPr>
        </p:nvSpPr>
        <p:spPr>
          <a:xfrm>
            <a:off x="6564380" y="4149080"/>
            <a:ext cx="3240000" cy="1619894"/>
          </a:xfrm>
        </p:spPr>
        <p:txBody>
          <a:bodyPr/>
          <a:lstStyle>
            <a:lvl1pPr>
              <a:defRPr sz="1600" b="0"/>
            </a:lvl1pPr>
            <a:lvl2pPr>
              <a:defRPr sz="1600"/>
            </a:lvl2pPr>
          </a:lstStyle>
          <a:p>
            <a:pPr lvl="0"/>
            <a:r>
              <a:rPr lang="fr-FR"/>
              <a:t>Cliquez pour modifier les styles du texte du masque</a:t>
            </a:r>
          </a:p>
        </p:txBody>
      </p:sp>
      <p:sp>
        <p:nvSpPr>
          <p:cNvPr id="13" name="Espace réservé pour une image  12"/>
          <p:cNvSpPr>
            <a:spLocks noGrp="1"/>
          </p:cNvSpPr>
          <p:nvPr>
            <p:ph type="pic" sz="quarter" idx="16"/>
          </p:nvPr>
        </p:nvSpPr>
        <p:spPr>
          <a:xfrm>
            <a:off x="256712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endParaRPr lang="fr-FR" dirty="0"/>
          </a:p>
        </p:txBody>
      </p:sp>
      <p:sp>
        <p:nvSpPr>
          <p:cNvPr id="14" name="Espace réservé pour une image  12"/>
          <p:cNvSpPr>
            <a:spLocks noGrp="1"/>
          </p:cNvSpPr>
          <p:nvPr>
            <p:ph type="pic" sz="quarter" idx="17"/>
          </p:nvPr>
        </p:nvSpPr>
        <p:spPr>
          <a:xfrm>
            <a:off x="663246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388622"/>
            <a:ext cx="648000" cy="258900"/>
          </a:xfrm>
          <a:prstGeom prst="rect">
            <a:avLst/>
          </a:prstGeom>
        </p:spPr>
      </p:pic>
      <p:sp>
        <p:nvSpPr>
          <p:cNvPr id="3" name="Espace réservé du pied de page 2"/>
          <p:cNvSpPr>
            <a:spLocks noGrp="1"/>
          </p:cNvSpPr>
          <p:nvPr>
            <p:ph type="ftr" sz="quarter" idx="18"/>
          </p:nvPr>
        </p:nvSpPr>
        <p:spPr>
          <a:xfrm>
            <a:off x="2711624" y="6371969"/>
            <a:ext cx="4320000" cy="92333"/>
          </a:xfrm>
        </p:spPr>
        <p:txBody>
          <a:bodyPr/>
          <a:lstStyle/>
          <a:p>
            <a:r>
              <a:rPr lang="fr-FR"/>
              <a:t>TITRE DE LA PRÉSENTATION</a:t>
            </a:r>
            <a:endParaRPr lang="fr-FR" dirty="0"/>
          </a:p>
        </p:txBody>
      </p:sp>
    </p:spTree>
    <p:extLst>
      <p:ext uri="{BB962C8B-B14F-4D97-AF65-F5344CB8AC3E}">
        <p14:creationId xmlns:p14="http://schemas.microsoft.com/office/powerpoint/2010/main" val="284823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ôture Mobilit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266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Ouverture Attractivit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bg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bg1"/>
          </a:solidFill>
        </p:spPr>
        <p:txBody>
          <a:bodyPr wrap="none" lIns="144000" tIns="36000" rIns="108000" bIns="36000" anchor="ctr">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3792739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itre Attractivité + Visuel">
    <p:spTree>
      <p:nvGrpSpPr>
        <p:cNvPr id="1" name=""/>
        <p:cNvGrpSpPr/>
        <p:nvPr/>
      </p:nvGrpSpPr>
      <p:grpSpPr>
        <a:xfrm>
          <a:off x="0" y="0"/>
          <a:ext cx="0" cy="0"/>
          <a:chOff x="0" y="0"/>
          <a:chExt cx="0" cy="0"/>
        </a:xfrm>
      </p:grpSpPr>
      <p:sp>
        <p:nvSpPr>
          <p:cNvPr id="9" name="Rectangle 8"/>
          <p:cNvSpPr/>
          <p:nvPr userDrawn="1"/>
        </p:nvSpPr>
        <p:spPr>
          <a:xfrm>
            <a:off x="3264000" y="0"/>
            <a:ext cx="8928000" cy="6858000"/>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pour une image  12"/>
          <p:cNvSpPr>
            <a:spLocks noGrp="1"/>
          </p:cNvSpPr>
          <p:nvPr>
            <p:ph type="pic" sz="quarter" idx="18" hasCustomPrompt="1"/>
          </p:nvPr>
        </p:nvSpPr>
        <p:spPr>
          <a:xfrm>
            <a:off x="0" y="0"/>
            <a:ext cx="3276000" cy="6858000"/>
          </a:xfrm>
          <a:pattFill prst="openDmnd">
            <a:fgClr>
              <a:schemeClr val="tx1">
                <a:lumMod val="20000"/>
                <a:lumOff val="80000"/>
              </a:schemeClr>
            </a:fgClr>
            <a:bgClr>
              <a:schemeClr val="bg1"/>
            </a:bgClr>
          </a:pattFill>
        </p:spPr>
        <p:txBody>
          <a:bodyPr anchor="t"/>
          <a:lstStyle>
            <a:lvl1pPr algn="ctr">
              <a:defRPr sz="1000" b="0" baseline="0"/>
            </a:lvl1pPr>
          </a:lstStyle>
          <a:p>
            <a:br>
              <a:rPr lang="fr-FR" dirty="0"/>
            </a:br>
            <a:r>
              <a:rPr lang="fr-FR" dirty="0"/>
              <a:t>Mettez cet espace réservé aux images en 1er plan </a:t>
            </a:r>
            <a:br>
              <a:rPr lang="fr-FR" dirty="0"/>
            </a:br>
            <a:r>
              <a:rPr lang="fr-FR" dirty="0"/>
              <a:t>pour accéder à l'icône d'insertion d'image, </a:t>
            </a:r>
            <a:br>
              <a:rPr lang="fr-FR" dirty="0"/>
            </a:br>
            <a:r>
              <a:rPr lang="fr-FR" dirty="0"/>
              <a:t>puis remettez-le en arrière-plan.</a:t>
            </a:r>
          </a:p>
        </p:txBody>
      </p:sp>
      <p:sp>
        <p:nvSpPr>
          <p:cNvPr id="2" name="Titre 1"/>
          <p:cNvSpPr>
            <a:spLocks noGrp="1"/>
          </p:cNvSpPr>
          <p:nvPr>
            <p:ph type="title"/>
          </p:nvPr>
        </p:nvSpPr>
        <p:spPr>
          <a:xfrm>
            <a:off x="4691844" y="3115049"/>
            <a:ext cx="6228569" cy="581698"/>
          </a:xfrm>
        </p:spPr>
        <p:txBody>
          <a:bodyPr anchor="ctr"/>
          <a:lstStyle>
            <a:lvl1pPr>
              <a:lnSpc>
                <a:spcPct val="90000"/>
              </a:lnSpc>
              <a:defRPr sz="4200">
                <a:solidFill>
                  <a:schemeClr val="bg1"/>
                </a:solidFill>
              </a:defRPr>
            </a:lvl1pPr>
          </a:lstStyle>
          <a:p>
            <a:r>
              <a:rPr lang="fr-FR"/>
              <a:t>Modifiez le style du titre</a:t>
            </a:r>
            <a:endParaRPr lang="fr-FR" dirty="0"/>
          </a:p>
        </p:txBody>
      </p:sp>
      <p:sp>
        <p:nvSpPr>
          <p:cNvPr id="8"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6225591"/>
            <a:ext cx="648000" cy="258900"/>
          </a:xfrm>
          <a:prstGeom prst="rect">
            <a:avLst/>
          </a:prstGeom>
        </p:spPr>
      </p:pic>
    </p:spTree>
    <p:extLst>
      <p:ext uri="{BB962C8B-B14F-4D97-AF65-F5344CB8AC3E}">
        <p14:creationId xmlns:p14="http://schemas.microsoft.com/office/powerpoint/2010/main" val="136002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itre Attractivité blanc">
    <p:spTree>
      <p:nvGrpSpPr>
        <p:cNvPr id="1" name=""/>
        <p:cNvGrpSpPr/>
        <p:nvPr/>
      </p:nvGrpSpPr>
      <p:grpSpPr>
        <a:xfrm>
          <a:off x="0" y="0"/>
          <a:ext cx="0" cy="0"/>
          <a:chOff x="0" y="0"/>
          <a:chExt cx="0" cy="0"/>
        </a:xfrm>
      </p:grpSpPr>
      <p:sp>
        <p:nvSpPr>
          <p:cNvPr id="8" name="Rectangle 7"/>
          <p:cNvSpPr/>
          <p:nvPr userDrawn="1"/>
        </p:nvSpPr>
        <p:spPr>
          <a:xfrm>
            <a:off x="0" y="0"/>
            <a:ext cx="3276000" cy="6858000"/>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9" name="Titre 1"/>
          <p:cNvSpPr>
            <a:spLocks noGrp="1"/>
          </p:cNvSpPr>
          <p:nvPr>
            <p:ph type="title"/>
          </p:nvPr>
        </p:nvSpPr>
        <p:spPr>
          <a:xfrm>
            <a:off x="4691844" y="3115049"/>
            <a:ext cx="6228569" cy="581698"/>
          </a:xfrm>
        </p:spPr>
        <p:txBody>
          <a:bodyPr anchor="ctr"/>
          <a:lstStyle>
            <a:lvl1pPr>
              <a:lnSpc>
                <a:spcPct val="90000"/>
              </a:lnSpc>
              <a:defRPr sz="4200">
                <a:solidFill>
                  <a:schemeClr val="tx2"/>
                </a:solidFill>
              </a:defRPr>
            </a:lvl1pPr>
          </a:lstStyle>
          <a:p>
            <a:r>
              <a:rPr lang="fr-FR"/>
              <a:t>Modifiez le style du titre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8088" y="6351779"/>
            <a:ext cx="2160000" cy="13271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26714" y="6210272"/>
            <a:ext cx="684000" cy="274219"/>
          </a:xfrm>
          <a:prstGeom prst="rect">
            <a:avLst/>
          </a:prstGeom>
        </p:spPr>
      </p:pic>
    </p:spTree>
    <p:extLst>
      <p:ext uri="{BB962C8B-B14F-4D97-AF65-F5344CB8AC3E}">
        <p14:creationId xmlns:p14="http://schemas.microsoft.com/office/powerpoint/2010/main" val="482954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Attractivité">
    <p:spTree>
      <p:nvGrpSpPr>
        <p:cNvPr id="1" name=""/>
        <p:cNvGrpSpPr/>
        <p:nvPr/>
      </p:nvGrpSpPr>
      <p:grpSpPr>
        <a:xfrm>
          <a:off x="0" y="0"/>
          <a:ext cx="0" cy="0"/>
          <a:chOff x="0" y="0"/>
          <a:chExt cx="0" cy="0"/>
        </a:xfrm>
      </p:grpSpPr>
      <p:sp>
        <p:nvSpPr>
          <p:cNvPr id="4" name="Rectangle 3"/>
          <p:cNvSpPr/>
          <p:nvPr userDrawn="1"/>
        </p:nvSpPr>
        <p:spPr>
          <a:xfrm>
            <a:off x="0" y="0"/>
            <a:ext cx="12193200" cy="990000"/>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9356" y="321639"/>
            <a:ext cx="10620380" cy="461665"/>
          </a:xfrm>
        </p:spPr>
        <p:txBody>
          <a:bodyPr/>
          <a:lstStyle>
            <a:lvl1pPr>
              <a:defRPr>
                <a:solidFill>
                  <a:schemeClr val="bg1"/>
                </a:solidFill>
              </a:defRPr>
            </a:lvl1pPr>
          </a:lstStyle>
          <a:p>
            <a:r>
              <a:rPr lang="fr-FR"/>
              <a:t>Modifiez le style du titre</a:t>
            </a:r>
            <a:endParaRPr lang="fr-FR" dirty="0"/>
          </a:p>
        </p:txBody>
      </p:sp>
      <p:sp>
        <p:nvSpPr>
          <p:cNvPr id="8" name="Espace réservé du texte 7"/>
          <p:cNvSpPr>
            <a:spLocks noGrp="1"/>
          </p:cNvSpPr>
          <p:nvPr>
            <p:ph type="body" sz="quarter" idx="12"/>
          </p:nvPr>
        </p:nvSpPr>
        <p:spPr>
          <a:xfrm>
            <a:off x="2495600" y="1964772"/>
            <a:ext cx="3240000" cy="647711"/>
          </a:xfrm>
        </p:spPr>
        <p:txBody>
          <a:bodyPr/>
          <a:lstStyle>
            <a:lvl1pPr>
              <a:defRPr sz="2100"/>
            </a:lvl1pPr>
            <a:lvl2pPr>
              <a:defRPr sz="1600"/>
            </a:lvl2pPr>
          </a:lstStyle>
          <a:p>
            <a:pPr lvl="0"/>
            <a:r>
              <a:rPr lang="fr-FR"/>
              <a:t>Cliquez pour modifier les styles du texte du masque</a:t>
            </a:r>
          </a:p>
        </p:txBody>
      </p:sp>
      <p:sp>
        <p:nvSpPr>
          <p:cNvPr id="9" name="Espace réservé du texte 7"/>
          <p:cNvSpPr>
            <a:spLocks noGrp="1"/>
          </p:cNvSpPr>
          <p:nvPr>
            <p:ph type="body" sz="quarter" idx="13"/>
          </p:nvPr>
        </p:nvSpPr>
        <p:spPr>
          <a:xfrm>
            <a:off x="6560464" y="1964772"/>
            <a:ext cx="3240000" cy="647711"/>
          </a:xfrm>
        </p:spPr>
        <p:txBody>
          <a:bodyPr/>
          <a:lstStyle>
            <a:lvl1pPr>
              <a:defRPr sz="2100"/>
            </a:lvl1pPr>
            <a:lvl2pPr>
              <a:defRPr sz="1600"/>
            </a:lvl2pPr>
          </a:lstStyle>
          <a:p>
            <a:pPr lvl="0"/>
            <a:r>
              <a:rPr lang="fr-FR"/>
              <a:t>Cliquez pour modifier les styles du texte du masque</a:t>
            </a:r>
          </a:p>
        </p:txBody>
      </p:sp>
      <p:sp>
        <p:nvSpPr>
          <p:cNvPr id="10" name="Espace réservé du texte 7"/>
          <p:cNvSpPr>
            <a:spLocks noGrp="1"/>
          </p:cNvSpPr>
          <p:nvPr>
            <p:ph type="body" sz="quarter" idx="14"/>
          </p:nvPr>
        </p:nvSpPr>
        <p:spPr>
          <a:xfrm>
            <a:off x="2499516" y="4149080"/>
            <a:ext cx="3240000" cy="1619894"/>
          </a:xfrm>
        </p:spPr>
        <p:txBody>
          <a:bodyPr/>
          <a:lstStyle>
            <a:lvl1pPr>
              <a:defRPr sz="1600" b="0"/>
            </a:lvl1pPr>
            <a:lvl2pPr>
              <a:defRPr sz="1600"/>
            </a:lvl2pPr>
          </a:lstStyle>
          <a:p>
            <a:pPr lvl="0"/>
            <a:r>
              <a:rPr lang="fr-FR"/>
              <a:t>Cliquez pour modifier les styles du texte du masque</a:t>
            </a:r>
          </a:p>
        </p:txBody>
      </p:sp>
      <p:sp>
        <p:nvSpPr>
          <p:cNvPr id="11" name="Espace réservé du texte 7"/>
          <p:cNvSpPr>
            <a:spLocks noGrp="1"/>
          </p:cNvSpPr>
          <p:nvPr>
            <p:ph type="body" sz="quarter" idx="15"/>
          </p:nvPr>
        </p:nvSpPr>
        <p:spPr>
          <a:xfrm>
            <a:off x="6564380" y="4149080"/>
            <a:ext cx="3240000" cy="1619894"/>
          </a:xfrm>
        </p:spPr>
        <p:txBody>
          <a:bodyPr/>
          <a:lstStyle>
            <a:lvl1pPr>
              <a:defRPr sz="1600" b="0"/>
            </a:lvl1pPr>
            <a:lvl2pPr>
              <a:defRPr sz="1600"/>
            </a:lvl2pPr>
          </a:lstStyle>
          <a:p>
            <a:pPr lvl="0"/>
            <a:r>
              <a:rPr lang="fr-FR"/>
              <a:t>Cliquez pour modifier les styles du texte du masque</a:t>
            </a:r>
          </a:p>
        </p:txBody>
      </p:sp>
      <p:sp>
        <p:nvSpPr>
          <p:cNvPr id="13" name="Espace réservé pour une image  12"/>
          <p:cNvSpPr>
            <a:spLocks noGrp="1"/>
          </p:cNvSpPr>
          <p:nvPr>
            <p:ph type="pic" sz="quarter" idx="16"/>
          </p:nvPr>
        </p:nvSpPr>
        <p:spPr>
          <a:xfrm>
            <a:off x="256712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endParaRPr lang="fr-FR" dirty="0"/>
          </a:p>
        </p:txBody>
      </p:sp>
      <p:sp>
        <p:nvSpPr>
          <p:cNvPr id="14" name="Espace réservé pour une image  12"/>
          <p:cNvSpPr>
            <a:spLocks noGrp="1"/>
          </p:cNvSpPr>
          <p:nvPr>
            <p:ph type="pic" sz="quarter" idx="17"/>
          </p:nvPr>
        </p:nvSpPr>
        <p:spPr>
          <a:xfrm>
            <a:off x="663246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388622"/>
            <a:ext cx="648000" cy="258900"/>
          </a:xfrm>
          <a:prstGeom prst="rect">
            <a:avLst/>
          </a:prstGeom>
        </p:spPr>
      </p:pic>
      <p:sp>
        <p:nvSpPr>
          <p:cNvPr id="3" name="Espace réservé du pied de page 2"/>
          <p:cNvSpPr>
            <a:spLocks noGrp="1"/>
          </p:cNvSpPr>
          <p:nvPr>
            <p:ph type="ftr" sz="quarter" idx="18"/>
          </p:nvPr>
        </p:nvSpPr>
        <p:spPr>
          <a:xfrm>
            <a:off x="2711624" y="6371969"/>
            <a:ext cx="4320000" cy="92333"/>
          </a:xfrm>
        </p:spPr>
        <p:txBody>
          <a:bodyPr/>
          <a:lstStyle/>
          <a:p>
            <a:r>
              <a:rPr lang="fr-FR"/>
              <a:t>TITRE DE LA PRÉSENTATION</a:t>
            </a:r>
            <a:endParaRPr lang="fr-FR" dirty="0"/>
          </a:p>
        </p:txBody>
      </p:sp>
    </p:spTree>
    <p:extLst>
      <p:ext uri="{BB962C8B-B14F-4D97-AF65-F5344CB8AC3E}">
        <p14:creationId xmlns:p14="http://schemas.microsoft.com/office/powerpoint/2010/main" val="2903253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ôture Attractivit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09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Ouverture couleur + Visuel">
    <p:bg>
      <p:bgPr>
        <a:pattFill prst="openDmnd">
          <a:fgClr>
            <a:schemeClr val="tx1">
              <a:lumMod val="20000"/>
              <a:lumOff val="80000"/>
            </a:schemeClr>
          </a:fgClr>
          <a:bgClr>
            <a:schemeClr val="bg1"/>
          </a:bgClr>
        </a:pattFill>
        <a:effectLst/>
      </p:bgPr>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bg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tx1"/>
          </a:solidFill>
        </p:spPr>
        <p:txBody>
          <a:bodyPr wrap="none" lIns="144000" tIns="36000" rIns="108000" bIns="36000" anchor="ctr">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14239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Ouverture Environnem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bg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bg1"/>
          </a:solidFill>
        </p:spPr>
        <p:txBody>
          <a:bodyPr wrap="none" lIns="144000" tIns="36000" rIns="108000" bIns="36000" anchor="ctr">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4256602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itre Environnement + Visuel">
    <p:spTree>
      <p:nvGrpSpPr>
        <p:cNvPr id="1" name=""/>
        <p:cNvGrpSpPr/>
        <p:nvPr/>
      </p:nvGrpSpPr>
      <p:grpSpPr>
        <a:xfrm>
          <a:off x="0" y="0"/>
          <a:ext cx="0" cy="0"/>
          <a:chOff x="0" y="0"/>
          <a:chExt cx="0" cy="0"/>
        </a:xfrm>
      </p:grpSpPr>
      <p:sp>
        <p:nvSpPr>
          <p:cNvPr id="10" name="Rectangle 9"/>
          <p:cNvSpPr/>
          <p:nvPr userDrawn="1"/>
        </p:nvSpPr>
        <p:spPr>
          <a:xfrm>
            <a:off x="3264000" y="0"/>
            <a:ext cx="8928000" cy="6858000"/>
          </a:xfrm>
          <a:prstGeom prst="rect">
            <a:avLst/>
          </a:prstGeom>
          <a:gradFill flip="none" rotWithShape="1">
            <a:gsLst>
              <a:gs pos="0">
                <a:schemeClr val="accent3"/>
              </a:gs>
              <a:gs pos="100000">
                <a:srgbClr val="00A1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pour une image  12"/>
          <p:cNvSpPr>
            <a:spLocks noGrp="1"/>
          </p:cNvSpPr>
          <p:nvPr>
            <p:ph type="pic" sz="quarter" idx="18" hasCustomPrompt="1"/>
          </p:nvPr>
        </p:nvSpPr>
        <p:spPr>
          <a:xfrm>
            <a:off x="0" y="0"/>
            <a:ext cx="3276000" cy="6858000"/>
          </a:xfrm>
          <a:pattFill prst="openDmnd">
            <a:fgClr>
              <a:schemeClr val="tx1">
                <a:lumMod val="20000"/>
                <a:lumOff val="80000"/>
              </a:schemeClr>
            </a:fgClr>
            <a:bgClr>
              <a:schemeClr val="bg1"/>
            </a:bgClr>
          </a:pattFill>
        </p:spPr>
        <p:txBody>
          <a:bodyPr anchor="t"/>
          <a:lstStyle>
            <a:lvl1pPr algn="ctr">
              <a:defRPr sz="1000" b="0" baseline="0"/>
            </a:lvl1pPr>
          </a:lstStyle>
          <a:p>
            <a:br>
              <a:rPr lang="fr-FR" dirty="0"/>
            </a:br>
            <a:r>
              <a:rPr lang="fr-FR" dirty="0"/>
              <a:t>Mettez cet espace réservé aux images en 1er plan </a:t>
            </a:r>
            <a:br>
              <a:rPr lang="fr-FR" dirty="0"/>
            </a:br>
            <a:r>
              <a:rPr lang="fr-FR" dirty="0"/>
              <a:t>pour accéder à l'icône d'insertion d'image, </a:t>
            </a:r>
            <a:br>
              <a:rPr lang="fr-FR" dirty="0"/>
            </a:br>
            <a:r>
              <a:rPr lang="fr-FR" dirty="0"/>
              <a:t>puis remettez-le en arrière-plan.</a:t>
            </a:r>
          </a:p>
        </p:txBody>
      </p:sp>
      <p:sp>
        <p:nvSpPr>
          <p:cNvPr id="2" name="Titre 1"/>
          <p:cNvSpPr>
            <a:spLocks noGrp="1"/>
          </p:cNvSpPr>
          <p:nvPr>
            <p:ph type="title"/>
          </p:nvPr>
        </p:nvSpPr>
        <p:spPr>
          <a:xfrm>
            <a:off x="4691844" y="3115049"/>
            <a:ext cx="6228569" cy="581698"/>
          </a:xfrm>
        </p:spPr>
        <p:txBody>
          <a:bodyPr anchor="ctr"/>
          <a:lstStyle>
            <a:lvl1pPr>
              <a:lnSpc>
                <a:spcPct val="90000"/>
              </a:lnSpc>
              <a:defRPr sz="4200">
                <a:solidFill>
                  <a:schemeClr val="bg1"/>
                </a:solidFill>
              </a:defRPr>
            </a:lvl1pPr>
          </a:lstStyle>
          <a:p>
            <a:r>
              <a:rPr lang="fr-FR"/>
              <a:t>Modifiez le style du titre</a:t>
            </a:r>
            <a:endParaRPr lang="fr-FR" dirty="0"/>
          </a:p>
        </p:txBody>
      </p:sp>
      <p:sp>
        <p:nvSpPr>
          <p:cNvPr id="8"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6225591"/>
            <a:ext cx="648000" cy="258900"/>
          </a:xfrm>
          <a:prstGeom prst="rect">
            <a:avLst/>
          </a:prstGeom>
        </p:spPr>
      </p:pic>
    </p:spTree>
    <p:extLst>
      <p:ext uri="{BB962C8B-B14F-4D97-AF65-F5344CB8AC3E}">
        <p14:creationId xmlns:p14="http://schemas.microsoft.com/office/powerpoint/2010/main" val="1768931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itre Environnement blanc">
    <p:spTree>
      <p:nvGrpSpPr>
        <p:cNvPr id="1" name=""/>
        <p:cNvGrpSpPr/>
        <p:nvPr/>
      </p:nvGrpSpPr>
      <p:grpSpPr>
        <a:xfrm>
          <a:off x="0" y="0"/>
          <a:ext cx="0" cy="0"/>
          <a:chOff x="0" y="0"/>
          <a:chExt cx="0" cy="0"/>
        </a:xfrm>
      </p:grpSpPr>
      <p:sp>
        <p:nvSpPr>
          <p:cNvPr id="7" name="Rectangle 6"/>
          <p:cNvSpPr/>
          <p:nvPr userDrawn="1"/>
        </p:nvSpPr>
        <p:spPr>
          <a:xfrm>
            <a:off x="0" y="0"/>
            <a:ext cx="3276000" cy="6858000"/>
          </a:xfrm>
          <a:prstGeom prst="rect">
            <a:avLst/>
          </a:prstGeom>
          <a:gradFill flip="none" rotWithShape="1">
            <a:gsLst>
              <a:gs pos="0">
                <a:schemeClr val="accent3"/>
              </a:gs>
              <a:gs pos="100000">
                <a:srgbClr val="00A1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9" name="Titre 1"/>
          <p:cNvSpPr>
            <a:spLocks noGrp="1"/>
          </p:cNvSpPr>
          <p:nvPr>
            <p:ph type="title"/>
          </p:nvPr>
        </p:nvSpPr>
        <p:spPr>
          <a:xfrm>
            <a:off x="4691844" y="3115049"/>
            <a:ext cx="6228569" cy="581698"/>
          </a:xfrm>
        </p:spPr>
        <p:txBody>
          <a:bodyPr anchor="ctr"/>
          <a:lstStyle>
            <a:lvl1pPr>
              <a:lnSpc>
                <a:spcPct val="90000"/>
              </a:lnSpc>
              <a:defRPr sz="4200">
                <a:solidFill>
                  <a:schemeClr val="tx2"/>
                </a:solidFill>
              </a:defRPr>
            </a:lvl1pPr>
          </a:lstStyle>
          <a:p>
            <a:r>
              <a:rPr lang="fr-FR"/>
              <a:t>Modifiez le style du titre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8088" y="6351779"/>
            <a:ext cx="2160000" cy="13271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26714" y="6210272"/>
            <a:ext cx="684000" cy="274219"/>
          </a:xfrm>
          <a:prstGeom prst="rect">
            <a:avLst/>
          </a:prstGeom>
        </p:spPr>
      </p:pic>
    </p:spTree>
    <p:extLst>
      <p:ext uri="{BB962C8B-B14F-4D97-AF65-F5344CB8AC3E}">
        <p14:creationId xmlns:p14="http://schemas.microsoft.com/office/powerpoint/2010/main" val="1183399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Environnement">
    <p:spTree>
      <p:nvGrpSpPr>
        <p:cNvPr id="1" name=""/>
        <p:cNvGrpSpPr/>
        <p:nvPr/>
      </p:nvGrpSpPr>
      <p:grpSpPr>
        <a:xfrm>
          <a:off x="0" y="0"/>
          <a:ext cx="0" cy="0"/>
          <a:chOff x="0" y="0"/>
          <a:chExt cx="0" cy="0"/>
        </a:xfrm>
      </p:grpSpPr>
      <p:sp>
        <p:nvSpPr>
          <p:cNvPr id="4" name="Rectangle 3"/>
          <p:cNvSpPr/>
          <p:nvPr userDrawn="1"/>
        </p:nvSpPr>
        <p:spPr>
          <a:xfrm>
            <a:off x="0" y="0"/>
            <a:ext cx="12193200" cy="990000"/>
          </a:xfrm>
          <a:prstGeom prst="rect">
            <a:avLst/>
          </a:prstGeom>
          <a:gradFill flip="none" rotWithShape="1">
            <a:gsLst>
              <a:gs pos="0">
                <a:schemeClr val="accent3"/>
              </a:gs>
              <a:gs pos="100000">
                <a:srgbClr val="00A1B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9356" y="321639"/>
            <a:ext cx="10620380" cy="461665"/>
          </a:xfrm>
        </p:spPr>
        <p:txBody>
          <a:bodyPr/>
          <a:lstStyle>
            <a:lvl1pPr>
              <a:defRPr>
                <a:solidFill>
                  <a:schemeClr val="bg1"/>
                </a:solidFill>
              </a:defRPr>
            </a:lvl1pPr>
          </a:lstStyle>
          <a:p>
            <a:r>
              <a:rPr lang="fr-FR"/>
              <a:t>Modifiez le style du titre</a:t>
            </a:r>
            <a:endParaRPr lang="fr-FR" dirty="0"/>
          </a:p>
        </p:txBody>
      </p:sp>
      <p:sp>
        <p:nvSpPr>
          <p:cNvPr id="8" name="Espace réservé du texte 7"/>
          <p:cNvSpPr>
            <a:spLocks noGrp="1"/>
          </p:cNvSpPr>
          <p:nvPr>
            <p:ph type="body" sz="quarter" idx="12"/>
          </p:nvPr>
        </p:nvSpPr>
        <p:spPr>
          <a:xfrm>
            <a:off x="2495600" y="1964772"/>
            <a:ext cx="3240000" cy="647711"/>
          </a:xfrm>
        </p:spPr>
        <p:txBody>
          <a:bodyPr/>
          <a:lstStyle>
            <a:lvl1pPr>
              <a:defRPr sz="2100"/>
            </a:lvl1pPr>
            <a:lvl2pPr>
              <a:defRPr sz="1600"/>
            </a:lvl2pPr>
          </a:lstStyle>
          <a:p>
            <a:pPr lvl="0"/>
            <a:r>
              <a:rPr lang="fr-FR"/>
              <a:t>Cliquez pour modifier les styles du texte du masque</a:t>
            </a:r>
          </a:p>
        </p:txBody>
      </p:sp>
      <p:sp>
        <p:nvSpPr>
          <p:cNvPr id="9" name="Espace réservé du texte 7"/>
          <p:cNvSpPr>
            <a:spLocks noGrp="1"/>
          </p:cNvSpPr>
          <p:nvPr>
            <p:ph type="body" sz="quarter" idx="13"/>
          </p:nvPr>
        </p:nvSpPr>
        <p:spPr>
          <a:xfrm>
            <a:off x="6560464" y="1964772"/>
            <a:ext cx="3240000" cy="647711"/>
          </a:xfrm>
        </p:spPr>
        <p:txBody>
          <a:bodyPr/>
          <a:lstStyle>
            <a:lvl1pPr>
              <a:defRPr sz="2100"/>
            </a:lvl1pPr>
            <a:lvl2pPr>
              <a:defRPr sz="1600"/>
            </a:lvl2pPr>
          </a:lstStyle>
          <a:p>
            <a:pPr lvl="0"/>
            <a:r>
              <a:rPr lang="fr-FR"/>
              <a:t>Cliquez pour modifier les styles du texte du masque</a:t>
            </a:r>
          </a:p>
        </p:txBody>
      </p:sp>
      <p:sp>
        <p:nvSpPr>
          <p:cNvPr id="10" name="Espace réservé du texte 7"/>
          <p:cNvSpPr>
            <a:spLocks noGrp="1"/>
          </p:cNvSpPr>
          <p:nvPr>
            <p:ph type="body" sz="quarter" idx="14"/>
          </p:nvPr>
        </p:nvSpPr>
        <p:spPr>
          <a:xfrm>
            <a:off x="2499516" y="4149080"/>
            <a:ext cx="3240000" cy="1619894"/>
          </a:xfrm>
        </p:spPr>
        <p:txBody>
          <a:bodyPr/>
          <a:lstStyle>
            <a:lvl1pPr>
              <a:defRPr sz="1600" b="0"/>
            </a:lvl1pPr>
            <a:lvl2pPr>
              <a:defRPr sz="1600"/>
            </a:lvl2pPr>
          </a:lstStyle>
          <a:p>
            <a:pPr lvl="0"/>
            <a:r>
              <a:rPr lang="fr-FR"/>
              <a:t>Cliquez pour modifier les styles du texte du masque</a:t>
            </a:r>
          </a:p>
        </p:txBody>
      </p:sp>
      <p:sp>
        <p:nvSpPr>
          <p:cNvPr id="11" name="Espace réservé du texte 7"/>
          <p:cNvSpPr>
            <a:spLocks noGrp="1"/>
          </p:cNvSpPr>
          <p:nvPr>
            <p:ph type="body" sz="quarter" idx="15"/>
          </p:nvPr>
        </p:nvSpPr>
        <p:spPr>
          <a:xfrm>
            <a:off x="6564380" y="4149080"/>
            <a:ext cx="3240000" cy="1619894"/>
          </a:xfrm>
        </p:spPr>
        <p:txBody>
          <a:bodyPr/>
          <a:lstStyle>
            <a:lvl1pPr>
              <a:defRPr sz="1600" b="0"/>
            </a:lvl1pPr>
            <a:lvl2pPr>
              <a:defRPr sz="1600"/>
            </a:lvl2pPr>
          </a:lstStyle>
          <a:p>
            <a:pPr lvl="0"/>
            <a:r>
              <a:rPr lang="fr-FR"/>
              <a:t>Cliquez pour modifier les styles du texte du masque</a:t>
            </a:r>
          </a:p>
        </p:txBody>
      </p:sp>
      <p:sp>
        <p:nvSpPr>
          <p:cNvPr id="13" name="Espace réservé pour une image  12"/>
          <p:cNvSpPr>
            <a:spLocks noGrp="1"/>
          </p:cNvSpPr>
          <p:nvPr>
            <p:ph type="pic" sz="quarter" idx="16"/>
          </p:nvPr>
        </p:nvSpPr>
        <p:spPr>
          <a:xfrm>
            <a:off x="256712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endParaRPr lang="fr-FR" dirty="0"/>
          </a:p>
        </p:txBody>
      </p:sp>
      <p:sp>
        <p:nvSpPr>
          <p:cNvPr id="14" name="Espace réservé pour une image  12"/>
          <p:cNvSpPr>
            <a:spLocks noGrp="1"/>
          </p:cNvSpPr>
          <p:nvPr>
            <p:ph type="pic" sz="quarter" idx="17"/>
          </p:nvPr>
        </p:nvSpPr>
        <p:spPr>
          <a:xfrm>
            <a:off x="663246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388622"/>
            <a:ext cx="648000" cy="258900"/>
          </a:xfrm>
          <a:prstGeom prst="rect">
            <a:avLst/>
          </a:prstGeom>
        </p:spPr>
      </p:pic>
      <p:sp>
        <p:nvSpPr>
          <p:cNvPr id="3" name="Espace réservé du pied de page 2"/>
          <p:cNvSpPr>
            <a:spLocks noGrp="1"/>
          </p:cNvSpPr>
          <p:nvPr>
            <p:ph type="ftr" sz="quarter" idx="18"/>
          </p:nvPr>
        </p:nvSpPr>
        <p:spPr>
          <a:xfrm>
            <a:off x="2711624" y="6371969"/>
            <a:ext cx="4320000" cy="92333"/>
          </a:xfrm>
        </p:spPr>
        <p:txBody>
          <a:bodyPr/>
          <a:lstStyle/>
          <a:p>
            <a:r>
              <a:rPr lang="fr-FR"/>
              <a:t>TITRE DE LA PRÉSENTATION</a:t>
            </a:r>
            <a:endParaRPr lang="fr-FR" dirty="0"/>
          </a:p>
        </p:txBody>
      </p:sp>
    </p:spTree>
    <p:extLst>
      <p:ext uri="{BB962C8B-B14F-4D97-AF65-F5344CB8AC3E}">
        <p14:creationId xmlns:p14="http://schemas.microsoft.com/office/powerpoint/2010/main" val="449631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ôture Environnem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041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Ouverture Citoyennet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bg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bg1"/>
          </a:solidFill>
        </p:spPr>
        <p:txBody>
          <a:bodyPr wrap="none" lIns="144000" tIns="36000" rIns="108000" bIns="36000" anchor="ctr">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2718280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hapitre Citoyenneté + Visuel">
    <p:spTree>
      <p:nvGrpSpPr>
        <p:cNvPr id="1" name=""/>
        <p:cNvGrpSpPr/>
        <p:nvPr/>
      </p:nvGrpSpPr>
      <p:grpSpPr>
        <a:xfrm>
          <a:off x="0" y="0"/>
          <a:ext cx="0" cy="0"/>
          <a:chOff x="0" y="0"/>
          <a:chExt cx="0" cy="0"/>
        </a:xfrm>
      </p:grpSpPr>
      <p:sp>
        <p:nvSpPr>
          <p:cNvPr id="9" name="Rectangle 8"/>
          <p:cNvSpPr/>
          <p:nvPr userDrawn="1"/>
        </p:nvSpPr>
        <p:spPr>
          <a:xfrm>
            <a:off x="3264000" y="0"/>
            <a:ext cx="8928000" cy="6858000"/>
          </a:xfrm>
          <a:prstGeom prst="rect">
            <a:avLst/>
          </a:prstGeom>
          <a:gradFill flip="none" rotWithShape="1">
            <a:gsLst>
              <a:gs pos="0">
                <a:schemeClr val="accent2"/>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pour une image  12"/>
          <p:cNvSpPr>
            <a:spLocks noGrp="1"/>
          </p:cNvSpPr>
          <p:nvPr>
            <p:ph type="pic" sz="quarter" idx="18" hasCustomPrompt="1"/>
          </p:nvPr>
        </p:nvSpPr>
        <p:spPr>
          <a:xfrm>
            <a:off x="0" y="0"/>
            <a:ext cx="3276000" cy="6858000"/>
          </a:xfrm>
          <a:pattFill prst="openDmnd">
            <a:fgClr>
              <a:schemeClr val="tx1">
                <a:lumMod val="20000"/>
                <a:lumOff val="80000"/>
              </a:schemeClr>
            </a:fgClr>
            <a:bgClr>
              <a:schemeClr val="bg1"/>
            </a:bgClr>
          </a:pattFill>
        </p:spPr>
        <p:txBody>
          <a:bodyPr anchor="t"/>
          <a:lstStyle>
            <a:lvl1pPr algn="ctr">
              <a:defRPr sz="1000" b="0" baseline="0"/>
            </a:lvl1pPr>
          </a:lstStyle>
          <a:p>
            <a:br>
              <a:rPr lang="fr-FR" dirty="0"/>
            </a:br>
            <a:r>
              <a:rPr lang="fr-FR" dirty="0"/>
              <a:t>Mettez cet espace réservé aux images en 1er plan </a:t>
            </a:r>
            <a:br>
              <a:rPr lang="fr-FR" dirty="0"/>
            </a:br>
            <a:r>
              <a:rPr lang="fr-FR" dirty="0"/>
              <a:t>pour accéder à l'icône d'insertion d'image, </a:t>
            </a:r>
            <a:br>
              <a:rPr lang="fr-FR" dirty="0"/>
            </a:br>
            <a:r>
              <a:rPr lang="fr-FR" dirty="0"/>
              <a:t>puis remettez-le en arrière-plan.</a:t>
            </a:r>
          </a:p>
        </p:txBody>
      </p:sp>
      <p:sp>
        <p:nvSpPr>
          <p:cNvPr id="2" name="Titre 1"/>
          <p:cNvSpPr>
            <a:spLocks noGrp="1"/>
          </p:cNvSpPr>
          <p:nvPr>
            <p:ph type="title"/>
          </p:nvPr>
        </p:nvSpPr>
        <p:spPr>
          <a:xfrm>
            <a:off x="4691844" y="3115049"/>
            <a:ext cx="6228569" cy="581698"/>
          </a:xfrm>
        </p:spPr>
        <p:txBody>
          <a:bodyPr anchor="ctr"/>
          <a:lstStyle>
            <a:lvl1pPr>
              <a:lnSpc>
                <a:spcPct val="90000"/>
              </a:lnSpc>
              <a:defRPr sz="4200">
                <a:solidFill>
                  <a:schemeClr val="bg1"/>
                </a:solidFill>
              </a:defRPr>
            </a:lvl1pPr>
          </a:lstStyle>
          <a:p>
            <a:r>
              <a:rPr lang="fr-FR"/>
              <a:t>Modifiez le style du titre</a:t>
            </a:r>
            <a:endParaRPr lang="fr-FR" dirty="0"/>
          </a:p>
        </p:txBody>
      </p:sp>
      <p:sp>
        <p:nvSpPr>
          <p:cNvPr id="8"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6225591"/>
            <a:ext cx="648000" cy="258900"/>
          </a:xfrm>
          <a:prstGeom prst="rect">
            <a:avLst/>
          </a:prstGeom>
        </p:spPr>
      </p:pic>
    </p:spTree>
    <p:extLst>
      <p:ext uri="{BB962C8B-B14F-4D97-AF65-F5344CB8AC3E}">
        <p14:creationId xmlns:p14="http://schemas.microsoft.com/office/powerpoint/2010/main" val="2066420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itre Citoyenneté blanc">
    <p:spTree>
      <p:nvGrpSpPr>
        <p:cNvPr id="1" name=""/>
        <p:cNvGrpSpPr/>
        <p:nvPr/>
      </p:nvGrpSpPr>
      <p:grpSpPr>
        <a:xfrm>
          <a:off x="0" y="0"/>
          <a:ext cx="0" cy="0"/>
          <a:chOff x="0" y="0"/>
          <a:chExt cx="0" cy="0"/>
        </a:xfrm>
      </p:grpSpPr>
      <p:sp>
        <p:nvSpPr>
          <p:cNvPr id="8" name="Rectangle 7"/>
          <p:cNvSpPr/>
          <p:nvPr userDrawn="1"/>
        </p:nvSpPr>
        <p:spPr>
          <a:xfrm>
            <a:off x="0" y="0"/>
            <a:ext cx="3276000" cy="6858000"/>
          </a:xfrm>
          <a:prstGeom prst="rect">
            <a:avLst/>
          </a:prstGeom>
          <a:gradFill flip="none" rotWithShape="1">
            <a:gsLst>
              <a:gs pos="0">
                <a:schemeClr val="accent2"/>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9" name="Titre 1"/>
          <p:cNvSpPr>
            <a:spLocks noGrp="1"/>
          </p:cNvSpPr>
          <p:nvPr>
            <p:ph type="title"/>
          </p:nvPr>
        </p:nvSpPr>
        <p:spPr>
          <a:xfrm>
            <a:off x="4691844" y="3115049"/>
            <a:ext cx="6228569" cy="581698"/>
          </a:xfrm>
        </p:spPr>
        <p:txBody>
          <a:bodyPr anchor="ctr"/>
          <a:lstStyle>
            <a:lvl1pPr>
              <a:lnSpc>
                <a:spcPct val="90000"/>
              </a:lnSpc>
              <a:defRPr sz="4200">
                <a:solidFill>
                  <a:schemeClr val="tx2"/>
                </a:solidFill>
              </a:defRPr>
            </a:lvl1pPr>
          </a:lstStyle>
          <a:p>
            <a:r>
              <a:rPr lang="fr-FR"/>
              <a:t>Modifiez le style du titre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8088" y="6351779"/>
            <a:ext cx="2160000" cy="13271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26714" y="6210272"/>
            <a:ext cx="684000" cy="274219"/>
          </a:xfrm>
          <a:prstGeom prst="rect">
            <a:avLst/>
          </a:prstGeom>
        </p:spPr>
      </p:pic>
    </p:spTree>
    <p:extLst>
      <p:ext uri="{BB962C8B-B14F-4D97-AF65-F5344CB8AC3E}">
        <p14:creationId xmlns:p14="http://schemas.microsoft.com/office/powerpoint/2010/main" val="1572295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Citoyenneté">
    <p:spTree>
      <p:nvGrpSpPr>
        <p:cNvPr id="1" name=""/>
        <p:cNvGrpSpPr/>
        <p:nvPr/>
      </p:nvGrpSpPr>
      <p:grpSpPr>
        <a:xfrm>
          <a:off x="0" y="0"/>
          <a:ext cx="0" cy="0"/>
          <a:chOff x="0" y="0"/>
          <a:chExt cx="0" cy="0"/>
        </a:xfrm>
      </p:grpSpPr>
      <p:sp>
        <p:nvSpPr>
          <p:cNvPr id="4" name="Rectangle 3"/>
          <p:cNvSpPr/>
          <p:nvPr userDrawn="1"/>
        </p:nvSpPr>
        <p:spPr>
          <a:xfrm>
            <a:off x="0" y="0"/>
            <a:ext cx="12193200" cy="990000"/>
          </a:xfrm>
          <a:prstGeom prst="rect">
            <a:avLst/>
          </a:prstGeom>
          <a:gradFill flip="none" rotWithShape="1">
            <a:gsLst>
              <a:gs pos="0">
                <a:schemeClr val="accent2"/>
              </a:gs>
              <a:gs pos="100000">
                <a:schemeClr val="accent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9356" y="321639"/>
            <a:ext cx="10620380" cy="461665"/>
          </a:xfrm>
        </p:spPr>
        <p:txBody>
          <a:bodyPr/>
          <a:lstStyle>
            <a:lvl1pPr>
              <a:defRPr>
                <a:solidFill>
                  <a:schemeClr val="bg1"/>
                </a:solidFill>
              </a:defRPr>
            </a:lvl1pPr>
          </a:lstStyle>
          <a:p>
            <a:r>
              <a:rPr lang="fr-FR"/>
              <a:t>Modifiez le style du titre</a:t>
            </a:r>
            <a:endParaRPr lang="fr-FR" dirty="0"/>
          </a:p>
        </p:txBody>
      </p:sp>
      <p:sp>
        <p:nvSpPr>
          <p:cNvPr id="8" name="Espace réservé du texte 7"/>
          <p:cNvSpPr>
            <a:spLocks noGrp="1"/>
          </p:cNvSpPr>
          <p:nvPr>
            <p:ph type="body" sz="quarter" idx="12"/>
          </p:nvPr>
        </p:nvSpPr>
        <p:spPr>
          <a:xfrm>
            <a:off x="2495600" y="1964772"/>
            <a:ext cx="3240000" cy="647711"/>
          </a:xfrm>
        </p:spPr>
        <p:txBody>
          <a:bodyPr/>
          <a:lstStyle>
            <a:lvl1pPr>
              <a:defRPr sz="2100"/>
            </a:lvl1pPr>
            <a:lvl2pPr>
              <a:defRPr sz="1600"/>
            </a:lvl2pPr>
          </a:lstStyle>
          <a:p>
            <a:pPr lvl="0"/>
            <a:r>
              <a:rPr lang="fr-FR"/>
              <a:t>Cliquez pour modifier les styles du texte du masque</a:t>
            </a:r>
          </a:p>
        </p:txBody>
      </p:sp>
      <p:sp>
        <p:nvSpPr>
          <p:cNvPr id="9" name="Espace réservé du texte 7"/>
          <p:cNvSpPr>
            <a:spLocks noGrp="1"/>
          </p:cNvSpPr>
          <p:nvPr>
            <p:ph type="body" sz="quarter" idx="13"/>
          </p:nvPr>
        </p:nvSpPr>
        <p:spPr>
          <a:xfrm>
            <a:off x="6560464" y="1964772"/>
            <a:ext cx="3240000" cy="647711"/>
          </a:xfrm>
        </p:spPr>
        <p:txBody>
          <a:bodyPr/>
          <a:lstStyle>
            <a:lvl1pPr>
              <a:defRPr sz="2100"/>
            </a:lvl1pPr>
            <a:lvl2pPr>
              <a:defRPr sz="1600"/>
            </a:lvl2pPr>
          </a:lstStyle>
          <a:p>
            <a:pPr lvl="0"/>
            <a:r>
              <a:rPr lang="fr-FR"/>
              <a:t>Cliquez pour modifier les styles du texte du masque</a:t>
            </a:r>
          </a:p>
        </p:txBody>
      </p:sp>
      <p:sp>
        <p:nvSpPr>
          <p:cNvPr id="10" name="Espace réservé du texte 7"/>
          <p:cNvSpPr>
            <a:spLocks noGrp="1"/>
          </p:cNvSpPr>
          <p:nvPr>
            <p:ph type="body" sz="quarter" idx="14"/>
          </p:nvPr>
        </p:nvSpPr>
        <p:spPr>
          <a:xfrm>
            <a:off x="2499516" y="4149080"/>
            <a:ext cx="3240000" cy="1619894"/>
          </a:xfrm>
        </p:spPr>
        <p:txBody>
          <a:bodyPr/>
          <a:lstStyle>
            <a:lvl1pPr>
              <a:defRPr sz="1600" b="0"/>
            </a:lvl1pPr>
            <a:lvl2pPr>
              <a:defRPr sz="1600"/>
            </a:lvl2pPr>
          </a:lstStyle>
          <a:p>
            <a:pPr lvl="0"/>
            <a:r>
              <a:rPr lang="fr-FR"/>
              <a:t>Cliquez pour modifier les styles du texte du masque</a:t>
            </a:r>
          </a:p>
        </p:txBody>
      </p:sp>
      <p:sp>
        <p:nvSpPr>
          <p:cNvPr id="11" name="Espace réservé du texte 7"/>
          <p:cNvSpPr>
            <a:spLocks noGrp="1"/>
          </p:cNvSpPr>
          <p:nvPr>
            <p:ph type="body" sz="quarter" idx="15"/>
          </p:nvPr>
        </p:nvSpPr>
        <p:spPr>
          <a:xfrm>
            <a:off x="6564380" y="4149080"/>
            <a:ext cx="3240000" cy="1619894"/>
          </a:xfrm>
        </p:spPr>
        <p:txBody>
          <a:bodyPr/>
          <a:lstStyle>
            <a:lvl1pPr>
              <a:defRPr sz="1600" b="0"/>
            </a:lvl1pPr>
            <a:lvl2pPr>
              <a:defRPr sz="1600"/>
            </a:lvl2pPr>
          </a:lstStyle>
          <a:p>
            <a:pPr lvl="0"/>
            <a:r>
              <a:rPr lang="fr-FR"/>
              <a:t>Cliquez pour modifier les styles du texte du masque</a:t>
            </a:r>
          </a:p>
        </p:txBody>
      </p:sp>
      <p:sp>
        <p:nvSpPr>
          <p:cNvPr id="13" name="Espace réservé pour une image  12"/>
          <p:cNvSpPr>
            <a:spLocks noGrp="1"/>
          </p:cNvSpPr>
          <p:nvPr>
            <p:ph type="pic" sz="quarter" idx="16"/>
          </p:nvPr>
        </p:nvSpPr>
        <p:spPr>
          <a:xfrm>
            <a:off x="256712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endParaRPr lang="fr-FR" dirty="0"/>
          </a:p>
        </p:txBody>
      </p:sp>
      <p:sp>
        <p:nvSpPr>
          <p:cNvPr id="14" name="Espace réservé pour une image  12"/>
          <p:cNvSpPr>
            <a:spLocks noGrp="1"/>
          </p:cNvSpPr>
          <p:nvPr>
            <p:ph type="pic" sz="quarter" idx="17"/>
          </p:nvPr>
        </p:nvSpPr>
        <p:spPr>
          <a:xfrm>
            <a:off x="663246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388622"/>
            <a:ext cx="648000" cy="258900"/>
          </a:xfrm>
          <a:prstGeom prst="rect">
            <a:avLst/>
          </a:prstGeom>
        </p:spPr>
      </p:pic>
      <p:sp>
        <p:nvSpPr>
          <p:cNvPr id="3" name="Espace réservé du pied de page 2"/>
          <p:cNvSpPr>
            <a:spLocks noGrp="1"/>
          </p:cNvSpPr>
          <p:nvPr>
            <p:ph type="ftr" sz="quarter" idx="18"/>
          </p:nvPr>
        </p:nvSpPr>
        <p:spPr>
          <a:xfrm>
            <a:off x="2711624" y="6371969"/>
            <a:ext cx="4320000" cy="92333"/>
          </a:xfrm>
        </p:spPr>
        <p:txBody>
          <a:bodyPr/>
          <a:lstStyle/>
          <a:p>
            <a:r>
              <a:rPr lang="fr-FR"/>
              <a:t>TITRE DE LA PRÉSENTATION</a:t>
            </a:r>
            <a:endParaRPr lang="fr-FR" dirty="0"/>
          </a:p>
        </p:txBody>
      </p:sp>
    </p:spTree>
    <p:extLst>
      <p:ext uri="{BB962C8B-B14F-4D97-AF65-F5344CB8AC3E}">
        <p14:creationId xmlns:p14="http://schemas.microsoft.com/office/powerpoint/2010/main" val="37819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ôture Citoyenneté">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7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Ouverture couleu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744071" y="2252443"/>
            <a:ext cx="4176341" cy="2133191"/>
          </a:xfrm>
        </p:spPr>
        <p:txBody>
          <a:bodyPr anchor="b">
            <a:noAutofit/>
          </a:bodyPr>
          <a:lstStyle>
            <a:lvl1pPr algn="l">
              <a:lnSpc>
                <a:spcPct val="90000"/>
              </a:lnSpc>
              <a:defRPr sz="3700" cap="all" baseline="0">
                <a:solidFill>
                  <a:schemeClr val="bg1"/>
                </a:solidFill>
              </a:defRPr>
            </a:lvl1pPr>
          </a:lstStyle>
          <a:p>
            <a:r>
              <a:rPr lang="fr-FR"/>
              <a:t>Modifiez le style du titre</a:t>
            </a:r>
            <a:endParaRPr lang="fr-FR" dirty="0"/>
          </a:p>
        </p:txBody>
      </p:sp>
      <p:sp>
        <p:nvSpPr>
          <p:cNvPr id="3" name="Sous-titre 2"/>
          <p:cNvSpPr>
            <a:spLocks noGrp="1"/>
          </p:cNvSpPr>
          <p:nvPr>
            <p:ph type="subTitle" idx="1" hasCustomPrompt="1"/>
          </p:nvPr>
        </p:nvSpPr>
        <p:spPr>
          <a:xfrm>
            <a:off x="6636060" y="4520966"/>
            <a:ext cx="755496" cy="380480"/>
          </a:xfrm>
          <a:solidFill>
            <a:schemeClr val="bg1"/>
          </a:solidFill>
        </p:spPr>
        <p:txBody>
          <a:bodyPr wrap="none" lIns="144000" tIns="36000" rIns="108000" bIns="36000" anchor="ctr">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Date</a:t>
            </a:r>
          </a:p>
        </p:txBody>
      </p:sp>
    </p:spTree>
    <p:extLst>
      <p:ext uri="{BB962C8B-B14F-4D97-AF65-F5344CB8AC3E}">
        <p14:creationId xmlns:p14="http://schemas.microsoft.com/office/powerpoint/2010/main" val="11600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itre + Visuel">
    <p:spTree>
      <p:nvGrpSpPr>
        <p:cNvPr id="1" name=""/>
        <p:cNvGrpSpPr/>
        <p:nvPr/>
      </p:nvGrpSpPr>
      <p:grpSpPr>
        <a:xfrm>
          <a:off x="0" y="0"/>
          <a:ext cx="0" cy="0"/>
          <a:chOff x="0" y="0"/>
          <a:chExt cx="0" cy="0"/>
        </a:xfrm>
      </p:grpSpPr>
      <p:sp>
        <p:nvSpPr>
          <p:cNvPr id="7" name="Espace réservé pour une image  12"/>
          <p:cNvSpPr>
            <a:spLocks noGrp="1"/>
          </p:cNvSpPr>
          <p:nvPr>
            <p:ph type="pic" sz="quarter" idx="18" hasCustomPrompt="1"/>
          </p:nvPr>
        </p:nvSpPr>
        <p:spPr>
          <a:xfrm>
            <a:off x="0" y="0"/>
            <a:ext cx="3276000" cy="6858000"/>
          </a:xfrm>
          <a:pattFill prst="openDmnd">
            <a:fgClr>
              <a:schemeClr val="tx1">
                <a:lumMod val="20000"/>
                <a:lumOff val="80000"/>
              </a:schemeClr>
            </a:fgClr>
            <a:bgClr>
              <a:schemeClr val="bg1"/>
            </a:bgClr>
          </a:pattFill>
        </p:spPr>
        <p:txBody>
          <a:bodyPr anchor="t"/>
          <a:lstStyle>
            <a:lvl1pPr algn="ctr">
              <a:defRPr sz="1000" b="0" baseline="0"/>
            </a:lvl1pPr>
          </a:lstStyle>
          <a:p>
            <a:br>
              <a:rPr lang="fr-FR" dirty="0"/>
            </a:br>
            <a:r>
              <a:rPr lang="fr-FR" dirty="0"/>
              <a:t>Mettez cet espace réservé aux images en 1er plan </a:t>
            </a:r>
            <a:br>
              <a:rPr lang="fr-FR" dirty="0"/>
            </a:br>
            <a:r>
              <a:rPr lang="fr-FR" dirty="0"/>
              <a:t>pour accéder à l'icône d'insertion d'image, </a:t>
            </a:r>
            <a:br>
              <a:rPr lang="fr-FR" dirty="0"/>
            </a:br>
            <a:r>
              <a:rPr lang="fr-FR" dirty="0"/>
              <a:t>puis remettez-le en arrière-plan.</a:t>
            </a:r>
          </a:p>
        </p:txBody>
      </p:sp>
      <p:sp>
        <p:nvSpPr>
          <p:cNvPr id="6" name="Rectangle 5"/>
          <p:cNvSpPr/>
          <p:nvPr userDrawn="1"/>
        </p:nvSpPr>
        <p:spPr>
          <a:xfrm>
            <a:off x="3264000" y="0"/>
            <a:ext cx="8928000" cy="6858000"/>
          </a:xfrm>
          <a:prstGeom prst="rect">
            <a:avLst/>
          </a:prstGeom>
          <a:gradFill flip="none" rotWithShape="1">
            <a:gsLst>
              <a:gs pos="0">
                <a:srgbClr val="F08220"/>
              </a:gs>
              <a:gs pos="100000">
                <a:srgbClr val="E633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691844" y="3115049"/>
            <a:ext cx="6228569" cy="581698"/>
          </a:xfrm>
        </p:spPr>
        <p:txBody>
          <a:bodyPr anchor="ctr"/>
          <a:lstStyle>
            <a:lvl1pPr>
              <a:lnSpc>
                <a:spcPct val="90000"/>
              </a:lnSpc>
              <a:defRPr sz="4200">
                <a:solidFill>
                  <a:schemeClr val="bg1"/>
                </a:solidFill>
              </a:defRPr>
            </a:lvl1pPr>
          </a:lstStyle>
          <a:p>
            <a:r>
              <a:rPr lang="fr-FR"/>
              <a:t>Modifiez le style du titre</a:t>
            </a:r>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6225588"/>
            <a:ext cx="648000" cy="258903"/>
          </a:xfrm>
          <a:prstGeom prst="rect">
            <a:avLst/>
          </a:prstGeom>
        </p:spPr>
      </p:pic>
      <p:sp>
        <p:nvSpPr>
          <p:cNvPr id="8"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Tree>
    <p:extLst>
      <p:ext uri="{BB962C8B-B14F-4D97-AF65-F5344CB8AC3E}">
        <p14:creationId xmlns:p14="http://schemas.microsoft.com/office/powerpoint/2010/main" val="987560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itre blanc">
    <p:spTree>
      <p:nvGrpSpPr>
        <p:cNvPr id="1" name=""/>
        <p:cNvGrpSpPr/>
        <p:nvPr/>
      </p:nvGrpSpPr>
      <p:grpSpPr>
        <a:xfrm>
          <a:off x="0" y="0"/>
          <a:ext cx="0" cy="0"/>
          <a:chOff x="0" y="0"/>
          <a:chExt cx="0" cy="0"/>
        </a:xfrm>
      </p:grpSpPr>
      <p:sp>
        <p:nvSpPr>
          <p:cNvPr id="6" name="Rectangle 5"/>
          <p:cNvSpPr/>
          <p:nvPr userDrawn="1"/>
        </p:nvSpPr>
        <p:spPr>
          <a:xfrm>
            <a:off x="1" y="0"/>
            <a:ext cx="3276000" cy="6858000"/>
          </a:xfrm>
          <a:prstGeom prst="rect">
            <a:avLst/>
          </a:prstGeom>
          <a:gradFill flip="none" rotWithShape="1">
            <a:gsLst>
              <a:gs pos="0">
                <a:srgbClr val="F08220"/>
              </a:gs>
              <a:gs pos="100000">
                <a:srgbClr val="E6331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hasCustomPrompt="1"/>
          </p:nvPr>
        </p:nvSpPr>
        <p:spPr>
          <a:xfrm>
            <a:off x="247124" y="1813173"/>
            <a:ext cx="2801014" cy="3231654"/>
          </a:xfrm>
        </p:spPr>
        <p:txBody>
          <a:bodyPr wrap="none">
            <a:spAutoFit/>
          </a:bodyPr>
          <a:lstStyle>
            <a:lvl1pPr marL="0" indent="0" algn="ctr">
              <a:buNone/>
              <a:defRPr sz="21000">
                <a:solidFill>
                  <a:schemeClr val="bg1">
                    <a:alpha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00</a:t>
            </a:r>
          </a:p>
        </p:txBody>
      </p:sp>
      <p:sp>
        <p:nvSpPr>
          <p:cNvPr id="9" name="Titre 1"/>
          <p:cNvSpPr>
            <a:spLocks noGrp="1"/>
          </p:cNvSpPr>
          <p:nvPr>
            <p:ph type="title"/>
          </p:nvPr>
        </p:nvSpPr>
        <p:spPr>
          <a:xfrm>
            <a:off x="4691844" y="3115049"/>
            <a:ext cx="6228569" cy="581698"/>
          </a:xfrm>
        </p:spPr>
        <p:txBody>
          <a:bodyPr anchor="ctr"/>
          <a:lstStyle>
            <a:lvl1pPr>
              <a:lnSpc>
                <a:spcPct val="90000"/>
              </a:lnSpc>
              <a:defRPr sz="4200">
                <a:solidFill>
                  <a:schemeClr val="tx2"/>
                </a:solidFill>
              </a:defRPr>
            </a:lvl1pPr>
          </a:lstStyle>
          <a:p>
            <a:r>
              <a:rPr lang="fr-FR"/>
              <a:t>Modifiez le style du titre</a:t>
            </a:r>
            <a:endParaRPr lang="fr-FR"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728088" y="6351779"/>
            <a:ext cx="2160000" cy="132712"/>
          </a:xfrm>
          <a:prstGeom prst="rect">
            <a:avLst/>
          </a:prstGeom>
        </p:spPr>
      </p:pic>
      <p:pic>
        <p:nvPicPr>
          <p:cNvPr id="11" name="Imag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126714" y="6210272"/>
            <a:ext cx="684000" cy="274219"/>
          </a:xfrm>
          <a:prstGeom prst="rect">
            <a:avLst/>
          </a:prstGeom>
        </p:spPr>
      </p:pic>
    </p:spTree>
    <p:extLst>
      <p:ext uri="{BB962C8B-B14F-4D97-AF65-F5344CB8AC3E}">
        <p14:creationId xmlns:p14="http://schemas.microsoft.com/office/powerpoint/2010/main" val="2356101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5" name="Espace réservé du pied de page 4"/>
          <p:cNvSpPr>
            <a:spLocks noGrp="1"/>
          </p:cNvSpPr>
          <p:nvPr>
            <p:ph type="ftr" sz="quarter" idx="11"/>
          </p:nvPr>
        </p:nvSpPr>
        <p:spPr/>
        <p:txBody>
          <a:bodyPr/>
          <a:lstStyle/>
          <a:p>
            <a:r>
              <a:rPr lang="fr-FR"/>
              <a:t>TITRE DE LA PRÉSENTATION</a:t>
            </a:r>
          </a:p>
        </p:txBody>
      </p:sp>
      <p:sp>
        <p:nvSpPr>
          <p:cNvPr id="8" name="Espace réservé du texte 7"/>
          <p:cNvSpPr>
            <a:spLocks noGrp="1"/>
          </p:cNvSpPr>
          <p:nvPr>
            <p:ph type="body" sz="quarter" idx="12"/>
          </p:nvPr>
        </p:nvSpPr>
        <p:spPr>
          <a:xfrm>
            <a:off x="4332288" y="1881189"/>
            <a:ext cx="2952000" cy="647711"/>
          </a:xfrm>
        </p:spPr>
        <p:txBody>
          <a:bodyPr/>
          <a:lstStyle/>
          <a:p>
            <a:pPr lvl="0"/>
            <a:r>
              <a:rPr lang="fr-FR"/>
              <a:t>Cliquez pour modifier les styles du texte du masque</a:t>
            </a:r>
          </a:p>
        </p:txBody>
      </p:sp>
      <p:sp>
        <p:nvSpPr>
          <p:cNvPr id="9" name="Espace réservé du texte 7"/>
          <p:cNvSpPr>
            <a:spLocks noGrp="1"/>
          </p:cNvSpPr>
          <p:nvPr>
            <p:ph type="body" sz="quarter" idx="13"/>
          </p:nvPr>
        </p:nvSpPr>
        <p:spPr>
          <a:xfrm>
            <a:off x="7968208" y="1881189"/>
            <a:ext cx="2952000" cy="647711"/>
          </a:xfrm>
        </p:spPr>
        <p:txBody>
          <a:bodyPr/>
          <a:lstStyle/>
          <a:p>
            <a:pPr lvl="0"/>
            <a:r>
              <a:rPr lang="fr-FR"/>
              <a:t>Cliquez pour modifier les styles du texte du masque</a:t>
            </a:r>
          </a:p>
        </p:txBody>
      </p:sp>
      <p:sp>
        <p:nvSpPr>
          <p:cNvPr id="10" name="Espace réservé du texte 7"/>
          <p:cNvSpPr>
            <a:spLocks noGrp="1"/>
          </p:cNvSpPr>
          <p:nvPr>
            <p:ph type="body" sz="quarter" idx="14"/>
          </p:nvPr>
        </p:nvSpPr>
        <p:spPr>
          <a:xfrm>
            <a:off x="4336204" y="3897051"/>
            <a:ext cx="2952000" cy="1871923"/>
          </a:xfrm>
        </p:spPr>
        <p:txBody>
          <a:bodyPr/>
          <a:lstStyle>
            <a:lvl1pPr>
              <a:defRPr sz="1500" b="0"/>
            </a:lvl1pPr>
          </a:lstStyle>
          <a:p>
            <a:pPr lvl="0"/>
            <a:r>
              <a:rPr lang="fr-FR"/>
              <a:t>Cliquez pour modifier les styles du texte du masque</a:t>
            </a:r>
          </a:p>
        </p:txBody>
      </p:sp>
      <p:sp>
        <p:nvSpPr>
          <p:cNvPr id="11" name="Espace réservé du texte 7"/>
          <p:cNvSpPr>
            <a:spLocks noGrp="1"/>
          </p:cNvSpPr>
          <p:nvPr>
            <p:ph type="body" sz="quarter" idx="15"/>
          </p:nvPr>
        </p:nvSpPr>
        <p:spPr>
          <a:xfrm>
            <a:off x="7972124" y="3897051"/>
            <a:ext cx="2952000" cy="1871923"/>
          </a:xfrm>
        </p:spPr>
        <p:txBody>
          <a:bodyPr/>
          <a:lstStyle>
            <a:lvl1pPr>
              <a:defRPr sz="1500" b="0"/>
            </a:lvl1pPr>
          </a:lstStyle>
          <a:p>
            <a:pPr lvl="0"/>
            <a:r>
              <a:rPr lang="fr-FR"/>
              <a:t>Cliquez pour modifier les styles du texte du masque</a:t>
            </a:r>
          </a:p>
        </p:txBody>
      </p:sp>
      <p:sp>
        <p:nvSpPr>
          <p:cNvPr id="13" name="Espace réservé pour une image  12"/>
          <p:cNvSpPr>
            <a:spLocks noGrp="1"/>
          </p:cNvSpPr>
          <p:nvPr>
            <p:ph type="pic" sz="quarter" idx="16"/>
          </p:nvPr>
        </p:nvSpPr>
        <p:spPr>
          <a:xfrm>
            <a:off x="4403812" y="2709032"/>
            <a:ext cx="2808000" cy="1008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sp>
        <p:nvSpPr>
          <p:cNvPr id="14" name="Espace réservé pour une image  12"/>
          <p:cNvSpPr>
            <a:spLocks noGrp="1"/>
          </p:cNvSpPr>
          <p:nvPr>
            <p:ph type="pic" sz="quarter" idx="17"/>
          </p:nvPr>
        </p:nvSpPr>
        <p:spPr>
          <a:xfrm>
            <a:off x="8040208" y="2709032"/>
            <a:ext cx="2808000" cy="1008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sp>
        <p:nvSpPr>
          <p:cNvPr id="15" name="Espace réservé pour une image  12"/>
          <p:cNvSpPr>
            <a:spLocks noGrp="1"/>
          </p:cNvSpPr>
          <p:nvPr>
            <p:ph type="pic" sz="quarter" idx="18"/>
          </p:nvPr>
        </p:nvSpPr>
        <p:spPr>
          <a:xfrm>
            <a:off x="0" y="0"/>
            <a:ext cx="3240000" cy="6858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pic>
        <p:nvPicPr>
          <p:cNvPr id="17" name="Imag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32303" y="386497"/>
            <a:ext cx="684000" cy="274219"/>
          </a:xfrm>
          <a:prstGeom prst="rect">
            <a:avLst/>
          </a:prstGeom>
        </p:spPr>
      </p:pic>
    </p:spTree>
    <p:extLst>
      <p:ext uri="{BB962C8B-B14F-4D97-AF65-F5344CB8AC3E}">
        <p14:creationId xmlns:p14="http://schemas.microsoft.com/office/powerpoint/2010/main" val="1870521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4" name="Rectangle 3"/>
          <p:cNvSpPr/>
          <p:nvPr userDrawn="1"/>
        </p:nvSpPr>
        <p:spPr>
          <a:xfrm>
            <a:off x="0" y="0"/>
            <a:ext cx="12193200" cy="990000"/>
          </a:xfrm>
          <a:prstGeom prst="rect">
            <a:avLst/>
          </a:prstGeom>
          <a:gradFill flip="none" rotWithShape="1">
            <a:gsLst>
              <a:gs pos="0">
                <a:srgbClr val="F08220"/>
              </a:gs>
              <a:gs pos="100000">
                <a:srgbClr val="E6331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9356" y="321639"/>
            <a:ext cx="10620380" cy="461665"/>
          </a:xfrm>
        </p:spPr>
        <p:txBody>
          <a:bodyPr/>
          <a:lstStyle>
            <a:lvl1pPr>
              <a:defRPr>
                <a:solidFill>
                  <a:schemeClr val="bg1"/>
                </a:solidFill>
              </a:defRPr>
            </a:lvl1pPr>
          </a:lstStyle>
          <a:p>
            <a:r>
              <a:rPr lang="fr-FR"/>
              <a:t>Modifiez le style du titre</a:t>
            </a:r>
            <a:endParaRPr lang="fr-FR" dirty="0"/>
          </a:p>
        </p:txBody>
      </p:sp>
      <p:sp>
        <p:nvSpPr>
          <p:cNvPr id="8" name="Espace réservé du texte 7"/>
          <p:cNvSpPr>
            <a:spLocks noGrp="1"/>
          </p:cNvSpPr>
          <p:nvPr>
            <p:ph type="body" sz="quarter" idx="12"/>
          </p:nvPr>
        </p:nvSpPr>
        <p:spPr>
          <a:xfrm>
            <a:off x="2495600" y="1964772"/>
            <a:ext cx="3240000" cy="647711"/>
          </a:xfrm>
        </p:spPr>
        <p:txBody>
          <a:bodyPr/>
          <a:lstStyle>
            <a:lvl1pPr>
              <a:defRPr sz="2100"/>
            </a:lvl1pPr>
            <a:lvl2pPr>
              <a:defRPr sz="1600"/>
            </a:lvl2pPr>
          </a:lstStyle>
          <a:p>
            <a:pPr lvl="0"/>
            <a:r>
              <a:rPr lang="fr-FR"/>
              <a:t>Cliquez pour modifier les styles du texte du masque</a:t>
            </a:r>
          </a:p>
        </p:txBody>
      </p:sp>
      <p:sp>
        <p:nvSpPr>
          <p:cNvPr id="9" name="Espace réservé du texte 7"/>
          <p:cNvSpPr>
            <a:spLocks noGrp="1"/>
          </p:cNvSpPr>
          <p:nvPr>
            <p:ph type="body" sz="quarter" idx="13"/>
          </p:nvPr>
        </p:nvSpPr>
        <p:spPr>
          <a:xfrm>
            <a:off x="6560464" y="1964772"/>
            <a:ext cx="3240000" cy="647711"/>
          </a:xfrm>
        </p:spPr>
        <p:txBody>
          <a:bodyPr/>
          <a:lstStyle>
            <a:lvl1pPr>
              <a:defRPr sz="2100"/>
            </a:lvl1pPr>
            <a:lvl2pPr>
              <a:defRPr sz="1600"/>
            </a:lvl2pPr>
          </a:lstStyle>
          <a:p>
            <a:pPr lvl="0"/>
            <a:r>
              <a:rPr lang="fr-FR"/>
              <a:t>Cliquez pour modifier les styles du texte du masque</a:t>
            </a:r>
          </a:p>
        </p:txBody>
      </p:sp>
      <p:sp>
        <p:nvSpPr>
          <p:cNvPr id="10" name="Espace réservé du texte 7"/>
          <p:cNvSpPr>
            <a:spLocks noGrp="1"/>
          </p:cNvSpPr>
          <p:nvPr>
            <p:ph type="body" sz="quarter" idx="14"/>
          </p:nvPr>
        </p:nvSpPr>
        <p:spPr>
          <a:xfrm>
            <a:off x="2499516" y="4149080"/>
            <a:ext cx="3240000" cy="1619894"/>
          </a:xfrm>
        </p:spPr>
        <p:txBody>
          <a:bodyPr/>
          <a:lstStyle>
            <a:lvl1pPr>
              <a:defRPr sz="1600" b="0"/>
            </a:lvl1pPr>
            <a:lvl2pPr>
              <a:defRPr sz="1600"/>
            </a:lvl2pPr>
          </a:lstStyle>
          <a:p>
            <a:pPr lvl="0"/>
            <a:r>
              <a:rPr lang="fr-FR"/>
              <a:t>Cliquez pour modifier les styles du texte du masque</a:t>
            </a:r>
          </a:p>
        </p:txBody>
      </p:sp>
      <p:sp>
        <p:nvSpPr>
          <p:cNvPr id="11" name="Espace réservé du texte 7"/>
          <p:cNvSpPr>
            <a:spLocks noGrp="1"/>
          </p:cNvSpPr>
          <p:nvPr>
            <p:ph type="body" sz="quarter" idx="15"/>
          </p:nvPr>
        </p:nvSpPr>
        <p:spPr>
          <a:xfrm>
            <a:off x="6564380" y="4149080"/>
            <a:ext cx="3240000" cy="1619894"/>
          </a:xfrm>
        </p:spPr>
        <p:txBody>
          <a:bodyPr/>
          <a:lstStyle>
            <a:lvl1pPr>
              <a:defRPr sz="1600" b="0"/>
            </a:lvl1pPr>
            <a:lvl2pPr>
              <a:defRPr sz="1600"/>
            </a:lvl2pPr>
          </a:lstStyle>
          <a:p>
            <a:pPr lvl="0"/>
            <a:r>
              <a:rPr lang="fr-FR"/>
              <a:t>Cliquez pour modifier les styles du texte du masque</a:t>
            </a:r>
          </a:p>
        </p:txBody>
      </p:sp>
      <p:sp>
        <p:nvSpPr>
          <p:cNvPr id="13" name="Espace réservé pour une image  12"/>
          <p:cNvSpPr>
            <a:spLocks noGrp="1"/>
          </p:cNvSpPr>
          <p:nvPr>
            <p:ph type="pic" sz="quarter" idx="16"/>
          </p:nvPr>
        </p:nvSpPr>
        <p:spPr>
          <a:xfrm>
            <a:off x="256712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endParaRPr lang="fr-FR" dirty="0"/>
          </a:p>
        </p:txBody>
      </p:sp>
      <p:sp>
        <p:nvSpPr>
          <p:cNvPr id="14" name="Espace réservé pour une image  12"/>
          <p:cNvSpPr>
            <a:spLocks noGrp="1"/>
          </p:cNvSpPr>
          <p:nvPr>
            <p:ph type="pic" sz="quarter" idx="17"/>
          </p:nvPr>
        </p:nvSpPr>
        <p:spPr>
          <a:xfrm>
            <a:off x="6632464" y="2709032"/>
            <a:ext cx="3060000" cy="1152000"/>
          </a:xfrm>
          <a:pattFill prst="openDmnd">
            <a:fgClr>
              <a:schemeClr val="tx1">
                <a:lumMod val="20000"/>
                <a:lumOff val="80000"/>
              </a:schemeClr>
            </a:fgClr>
            <a:bgClr>
              <a:schemeClr val="bg1"/>
            </a:bgClr>
          </a:pattFill>
        </p:spPr>
        <p:txBody>
          <a:bodyPr anchor="ctr"/>
          <a:lstStyle>
            <a:lvl1pPr algn="ctr">
              <a:defRPr sz="1000" b="0"/>
            </a:lvl1pPr>
          </a:lstStyle>
          <a:p>
            <a:r>
              <a:rPr lang="fr-FR"/>
              <a:t>Cliquez sur l'icône pour ajouter une image</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150340" y="388621"/>
            <a:ext cx="648000" cy="258903"/>
          </a:xfrm>
          <a:prstGeom prst="rect">
            <a:avLst/>
          </a:prstGeom>
        </p:spPr>
      </p:pic>
      <p:sp>
        <p:nvSpPr>
          <p:cNvPr id="3" name="Espace réservé du pied de page 2"/>
          <p:cNvSpPr>
            <a:spLocks noGrp="1"/>
          </p:cNvSpPr>
          <p:nvPr>
            <p:ph type="ftr" sz="quarter" idx="18"/>
          </p:nvPr>
        </p:nvSpPr>
        <p:spPr>
          <a:xfrm>
            <a:off x="2711624" y="6371969"/>
            <a:ext cx="4320000" cy="92333"/>
          </a:xfrm>
        </p:spPr>
        <p:txBody>
          <a:bodyPr/>
          <a:lstStyle/>
          <a:p>
            <a:r>
              <a:rPr lang="fr-FR"/>
              <a:t>TITRE DE LA PRÉSENTATION</a:t>
            </a:r>
            <a:endParaRPr lang="fr-FR" dirty="0"/>
          </a:p>
        </p:txBody>
      </p:sp>
    </p:spTree>
    <p:extLst>
      <p:ext uri="{BB962C8B-B14F-4D97-AF65-F5344CB8AC3E}">
        <p14:creationId xmlns:p14="http://schemas.microsoft.com/office/powerpoint/2010/main" val="383891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pied de page 2"/>
          <p:cNvSpPr>
            <a:spLocks noGrp="1"/>
          </p:cNvSpPr>
          <p:nvPr>
            <p:ph type="ftr" sz="quarter" idx="10"/>
          </p:nvPr>
        </p:nvSpPr>
        <p:spPr/>
        <p:txBody>
          <a:bodyPr/>
          <a:lstStyle/>
          <a:p>
            <a:r>
              <a:rPr lang="fr-FR"/>
              <a:t>TITRE DE LA PRÉSENTATION</a:t>
            </a:r>
            <a:endParaRPr lang="fr-FR" dirty="0"/>
          </a:p>
        </p:txBody>
      </p:sp>
    </p:spTree>
    <p:extLst>
      <p:ext uri="{BB962C8B-B14F-4D97-AF65-F5344CB8AC3E}">
        <p14:creationId xmlns:p14="http://schemas.microsoft.com/office/powerpoint/2010/main" val="57986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ô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45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19736" y="321639"/>
            <a:ext cx="7200000" cy="461665"/>
          </a:xfrm>
          <a:prstGeom prst="rect">
            <a:avLst/>
          </a:prstGeom>
        </p:spPr>
        <p:txBody>
          <a:bodyPr vert="horz" wrap="square" lIns="36000" tIns="0" rIns="36000" bIns="0" rtlCol="0" anchor="ctr">
            <a:spAutoFit/>
          </a:bodyPr>
          <a:lstStyle/>
          <a:p>
            <a:r>
              <a:rPr lang="fr-FR" dirty="0"/>
              <a:t>Modifiez le style du titre</a:t>
            </a:r>
          </a:p>
        </p:txBody>
      </p:sp>
      <p:sp>
        <p:nvSpPr>
          <p:cNvPr id="3" name="Espace réservé du texte 2"/>
          <p:cNvSpPr>
            <a:spLocks noGrp="1"/>
          </p:cNvSpPr>
          <p:nvPr>
            <p:ph type="body" idx="1"/>
          </p:nvPr>
        </p:nvSpPr>
        <p:spPr>
          <a:xfrm>
            <a:off x="4331804" y="1881187"/>
            <a:ext cx="6587932" cy="3887787"/>
          </a:xfrm>
          <a:prstGeom prst="rect">
            <a:avLst/>
          </a:prstGeom>
        </p:spPr>
        <p:txBody>
          <a:bodyPr vert="horz" wrap="square" lIns="36000" tIns="0" rIns="36000" bIns="0" rtlCol="0">
            <a:no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3"/>
          </p:nvPr>
        </p:nvSpPr>
        <p:spPr>
          <a:xfrm>
            <a:off x="3457364" y="6371969"/>
            <a:ext cx="4320000" cy="92333"/>
          </a:xfrm>
          <a:prstGeom prst="rect">
            <a:avLst/>
          </a:prstGeom>
        </p:spPr>
        <p:txBody>
          <a:bodyPr vert="horz" lIns="36000" tIns="0" rIns="36000" bIns="0" rtlCol="0" anchor="ctr">
            <a:spAutoFit/>
          </a:bodyPr>
          <a:lstStyle>
            <a:lvl1pPr marL="0" algn="l">
              <a:lnSpc>
                <a:spcPct val="100000"/>
              </a:lnSpc>
              <a:spcBef>
                <a:spcPts val="0"/>
              </a:spcBef>
              <a:buFontTx/>
              <a:buNone/>
              <a:defRPr sz="600" cap="all" baseline="0">
                <a:solidFill>
                  <a:schemeClr val="tx1"/>
                </a:solidFill>
              </a:defRPr>
            </a:lvl1pPr>
          </a:lstStyle>
          <a:p>
            <a:r>
              <a:rPr lang="fr-FR"/>
              <a:t>TITRE DE LA PRÉSENTATION</a:t>
            </a:r>
            <a:endParaRPr lang="fr-FR" dirty="0"/>
          </a:p>
        </p:txBody>
      </p:sp>
      <p:sp>
        <p:nvSpPr>
          <p:cNvPr id="8" name="ZoneTexte 7"/>
          <p:cNvSpPr txBox="1"/>
          <p:nvPr userDrawn="1"/>
        </p:nvSpPr>
        <p:spPr>
          <a:xfrm>
            <a:off x="10812524" y="6371969"/>
            <a:ext cx="199341" cy="92333"/>
          </a:xfrm>
          <a:prstGeom prst="rect">
            <a:avLst/>
          </a:prstGeom>
          <a:noFill/>
        </p:spPr>
        <p:txBody>
          <a:bodyPr wrap="none" lIns="36000" tIns="0" rIns="36000" bIns="0" rtlCol="0" anchor="ctr">
            <a:spAutoFit/>
          </a:bodyPr>
          <a:lstStyle/>
          <a:p>
            <a:pPr algn="r"/>
            <a:fld id="{49C750C2-C107-448A-A809-F54C2C53B8ED}" type="slidenum">
              <a:rPr lang="fr-FR" sz="600" smtClean="0">
                <a:solidFill>
                  <a:schemeClr val="tx1"/>
                </a:solidFill>
              </a:rPr>
              <a:pPr algn="r"/>
              <a:t>‹N°›</a:t>
            </a:fld>
            <a:endParaRPr lang="fr-FR" sz="600" dirty="0">
              <a:solidFill>
                <a:schemeClr val="tx1"/>
              </a:solidFill>
            </a:endParaRPr>
          </a:p>
        </p:txBody>
      </p:sp>
      <p:pic>
        <p:nvPicPr>
          <p:cNvPr id="10" name="Image 9"/>
          <p:cNvPicPr>
            <a:picLocks noChangeAspect="1"/>
          </p:cNvPicPr>
          <p:nvPr userDrawn="1"/>
        </p:nvPicPr>
        <p:blipFill>
          <a:blip r:embed="rId31" cstate="print">
            <a:extLst>
              <a:ext uri="{28A0092B-C50C-407E-A947-70E740481C1C}">
                <a14:useLocalDpi xmlns:a14="http://schemas.microsoft.com/office/drawing/2010/main"/>
              </a:ext>
            </a:extLst>
          </a:blip>
          <a:stretch>
            <a:fillRect/>
          </a:stretch>
        </p:blipFill>
        <p:spPr>
          <a:xfrm>
            <a:off x="381092" y="6351779"/>
            <a:ext cx="2160000" cy="132712"/>
          </a:xfrm>
          <a:prstGeom prst="rect">
            <a:avLst/>
          </a:prstGeom>
        </p:spPr>
      </p:pic>
    </p:spTree>
    <p:extLst>
      <p:ext uri="{BB962C8B-B14F-4D97-AF65-F5344CB8AC3E}">
        <p14:creationId xmlns:p14="http://schemas.microsoft.com/office/powerpoint/2010/main" val="353982583"/>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69" r:id="rId4"/>
    <p:sldLayoutId id="2147483651" r:id="rId5"/>
    <p:sldLayoutId id="2147483650" r:id="rId6"/>
    <p:sldLayoutId id="2147483652" r:id="rId7"/>
    <p:sldLayoutId id="2147483659" r:id="rId8"/>
    <p:sldLayoutId id="2147483660" r:id="rId9"/>
    <p:sldLayoutId id="2147483655" r:id="rId10"/>
    <p:sldLayoutId id="2147483670" r:id="rId11"/>
    <p:sldLayoutId id="2147483671" r:id="rId12"/>
    <p:sldLayoutId id="2147483665" r:id="rId13"/>
    <p:sldLayoutId id="2147483662" r:id="rId14"/>
    <p:sldLayoutId id="2147483656" r:id="rId15"/>
    <p:sldLayoutId id="2147483672" r:id="rId16"/>
    <p:sldLayoutId id="2147483673" r:id="rId17"/>
    <p:sldLayoutId id="2147483666" r:id="rId18"/>
    <p:sldLayoutId id="2147483661" r:id="rId19"/>
    <p:sldLayoutId id="2147483657" r:id="rId20"/>
    <p:sldLayoutId id="2147483674" r:id="rId21"/>
    <p:sldLayoutId id="2147483675" r:id="rId22"/>
    <p:sldLayoutId id="2147483667" r:id="rId23"/>
    <p:sldLayoutId id="2147483663" r:id="rId24"/>
    <p:sldLayoutId id="2147483658" r:id="rId25"/>
    <p:sldLayoutId id="2147483676" r:id="rId26"/>
    <p:sldLayoutId id="2147483677" r:id="rId27"/>
    <p:sldLayoutId id="2147483668" r:id="rId28"/>
    <p:sldLayoutId id="2147483664" r:id="rId29"/>
  </p:sldLayoutIdLst>
  <p:hf sldNum="0" hdr="0" dt="0"/>
  <p:txStyles>
    <p:titleStyle>
      <a:lvl1pPr marL="0" algn="l" defTabSz="914400" rtl="0" eaLnBrk="1" latinLnBrk="0" hangingPunct="1">
        <a:lnSpc>
          <a:spcPct val="100000"/>
        </a:lnSpc>
        <a:spcBef>
          <a:spcPts val="0"/>
        </a:spcBef>
        <a:buFontTx/>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buFontTx/>
        <a:buNone/>
        <a:defRPr sz="1500" kern="1200">
          <a:solidFill>
            <a:schemeClr val="tx1"/>
          </a:solidFill>
          <a:latin typeface="+mn-lt"/>
          <a:ea typeface="+mn-ea"/>
          <a:cs typeface="+mn-cs"/>
        </a:defRPr>
      </a:lvl2pPr>
      <a:lvl3pPr marL="144000" indent="-144000" algn="l" defTabSz="914400" rtl="0" eaLnBrk="1" latinLnBrk="0" hangingPunct="1">
        <a:lnSpc>
          <a:spcPct val="100000"/>
        </a:lnSpc>
        <a:spcBef>
          <a:spcPts val="0"/>
        </a:spcBef>
        <a:buFont typeface="Symbol" panose="05050102010706020507" pitchFamily="18" charset="2"/>
        <a:buChar char="·"/>
        <a:defRPr sz="150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200" kern="1200">
          <a:solidFill>
            <a:schemeClr val="tx1"/>
          </a:solidFill>
          <a:latin typeface="+mn-lt"/>
          <a:ea typeface="+mn-ea"/>
          <a:cs typeface="+mn-cs"/>
        </a:defRPr>
      </a:lvl4pPr>
      <a:lvl5pPr marL="0" indent="0" algn="l" defTabSz="914400" rtl="0" eaLnBrk="1" latinLnBrk="0" hangingPunct="1">
        <a:lnSpc>
          <a:spcPct val="100000"/>
        </a:lnSpc>
        <a:spcBef>
          <a:spcPts val="0"/>
        </a:spcBef>
        <a:buFontTx/>
        <a:buNone/>
        <a:defRPr sz="12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3" userDrawn="1">
          <p15:clr>
            <a:srgbClr val="F26B43"/>
          </p15:clr>
        </p15:guide>
        <p15:guide id="4" pos="6879" userDrawn="1">
          <p15:clr>
            <a:srgbClr val="F26B43"/>
          </p15:clr>
        </p15:guide>
        <p15:guide id="5" orient="horz" pos="187" userDrawn="1">
          <p15:clr>
            <a:srgbClr val="F26B43"/>
          </p15:clr>
        </p15:guide>
        <p15:guide id="6" orient="horz" pos="1185" userDrawn="1">
          <p15:clr>
            <a:srgbClr val="F26B43"/>
          </p15:clr>
        </p15:guide>
        <p15:guide id="7" orient="horz" pos="363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BE8343B-E6D9-4EC5-8E11-F8B3AAAE1B72}"/>
              </a:ext>
            </a:extLst>
          </p:cNvPr>
          <p:cNvSpPr/>
          <p:nvPr/>
        </p:nvSpPr>
        <p:spPr>
          <a:xfrm>
            <a:off x="9840416" y="5373216"/>
            <a:ext cx="2351584" cy="14847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Sous-titre 4">
            <a:extLst>
              <a:ext uri="{FF2B5EF4-FFF2-40B4-BE49-F238E27FC236}">
                <a16:creationId xmlns:a16="http://schemas.microsoft.com/office/drawing/2014/main" id="{9914D66B-0A3F-49D4-B521-23B1AA744E60}"/>
              </a:ext>
            </a:extLst>
          </p:cNvPr>
          <p:cNvSpPr txBox="1">
            <a:spLocks/>
          </p:cNvSpPr>
          <p:nvPr/>
        </p:nvSpPr>
        <p:spPr>
          <a:xfrm>
            <a:off x="4799856" y="1196752"/>
            <a:ext cx="6480720" cy="1742464"/>
          </a:xfrm>
          <a:prstGeom prst="rect">
            <a:avLst/>
          </a:prstGeom>
          <a:solidFill>
            <a:schemeClr val="bg1"/>
          </a:solidFill>
          <a:ln>
            <a:solidFill>
              <a:schemeClr val="accent1"/>
            </a:solidFill>
          </a:ln>
        </p:spPr>
        <p:txBody>
          <a:bodyPr vert="horz" wrap="square" lIns="144000" tIns="36000" rIns="108000" bIns="36000" rtlCol="0" anchor="ctr">
            <a:noAutofit/>
          </a:bodyPr>
          <a:lstStyle>
            <a:lvl1pPr marL="0" indent="0" algn="l" defTabSz="914400" rtl="0" eaLnBrk="1" latinLnBrk="0" hangingPunct="1">
              <a:lnSpc>
                <a:spcPct val="100000"/>
              </a:lnSpc>
              <a:spcBef>
                <a:spcPts val="0"/>
              </a:spcBef>
              <a:buFontTx/>
              <a:buNone/>
              <a:defRPr sz="2000" b="1" kern="1200">
                <a:solidFill>
                  <a:schemeClr val="tx2"/>
                </a:solidFill>
                <a:latin typeface="+mn-lt"/>
                <a:ea typeface="+mn-ea"/>
                <a:cs typeface="+mn-cs"/>
              </a:defRPr>
            </a:lvl1pPr>
            <a:lvl2pPr marL="457200" indent="0" algn="ctr" defTabSz="914400" rtl="0" eaLnBrk="1" latinLnBrk="0" hangingPunct="1">
              <a:lnSpc>
                <a:spcPct val="100000"/>
              </a:lnSpc>
              <a:spcBef>
                <a:spcPts val="0"/>
              </a:spcBef>
              <a:buFontTx/>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Symbol" panose="05050102010706020507" pitchFamily="18"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Tx/>
              <a:buNone/>
              <a:defRPr sz="1600" i="1"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Aft>
                <a:spcPts val="600"/>
              </a:spcAft>
            </a:pPr>
            <a:r>
              <a:rPr lang="fr-FR" sz="3200" dirty="0">
                <a:solidFill>
                  <a:schemeClr val="tx1"/>
                </a:solidFill>
              </a:rPr>
              <a:t>APPEL A CANDIDATURES</a:t>
            </a:r>
          </a:p>
          <a:p>
            <a:pPr algn="ctr"/>
            <a:r>
              <a:rPr lang="fr-FR" sz="3200" dirty="0">
                <a:solidFill>
                  <a:schemeClr val="tx1"/>
                </a:solidFill>
              </a:rPr>
              <a:t>Pépinière d’entreprises NOV&amp;CO</a:t>
            </a:r>
          </a:p>
        </p:txBody>
      </p:sp>
      <p:sp>
        <p:nvSpPr>
          <p:cNvPr id="17" name="Rectangle 16">
            <a:extLst>
              <a:ext uri="{FF2B5EF4-FFF2-40B4-BE49-F238E27FC236}">
                <a16:creationId xmlns:a16="http://schemas.microsoft.com/office/drawing/2014/main" id="{5822A261-746D-47E8-A3CF-0221623F6676}"/>
              </a:ext>
            </a:extLst>
          </p:cNvPr>
          <p:cNvSpPr/>
          <p:nvPr/>
        </p:nvSpPr>
        <p:spPr>
          <a:xfrm>
            <a:off x="-1" y="6021288"/>
            <a:ext cx="2423593"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descr="Une image contenant texte, clipart&#10;&#10;Description générée automatiquement">
            <a:extLst>
              <a:ext uri="{FF2B5EF4-FFF2-40B4-BE49-F238E27FC236}">
                <a16:creationId xmlns:a16="http://schemas.microsoft.com/office/drawing/2014/main" id="{22433D1B-8E27-428C-AA79-7FAA944BCF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883" y="6047977"/>
            <a:ext cx="1567621" cy="765399"/>
          </a:xfrm>
          <a:prstGeom prst="rect">
            <a:avLst/>
          </a:prstGeom>
        </p:spPr>
      </p:pic>
      <p:sp>
        <p:nvSpPr>
          <p:cNvPr id="31" name="ZoneTexte 30">
            <a:extLst>
              <a:ext uri="{FF2B5EF4-FFF2-40B4-BE49-F238E27FC236}">
                <a16:creationId xmlns:a16="http://schemas.microsoft.com/office/drawing/2014/main" id="{54F30FC1-5E59-487B-BC9B-F523D36B4CB6}"/>
              </a:ext>
            </a:extLst>
          </p:cNvPr>
          <p:cNvSpPr txBox="1"/>
          <p:nvPr/>
        </p:nvSpPr>
        <p:spPr>
          <a:xfrm>
            <a:off x="9624392" y="5050120"/>
            <a:ext cx="2016224" cy="492443"/>
          </a:xfrm>
          <a:prstGeom prst="rect">
            <a:avLst/>
          </a:prstGeom>
          <a:noFill/>
        </p:spPr>
        <p:txBody>
          <a:bodyPr wrap="square" lIns="36000" tIns="0" rIns="36000" bIns="0" rtlCol="0">
            <a:spAutoFit/>
          </a:bodyPr>
          <a:lstStyle/>
          <a:p>
            <a:pPr algn="ctr"/>
            <a:r>
              <a:rPr lang="fr-FR" sz="1600" b="1" dirty="0">
                <a:solidFill>
                  <a:schemeClr val="bg1"/>
                </a:solidFill>
              </a:rPr>
              <a:t>Cible : entreprises de moins de 3 ans</a:t>
            </a:r>
          </a:p>
        </p:txBody>
      </p:sp>
      <p:pic>
        <p:nvPicPr>
          <p:cNvPr id="32" name="Graphique 31" descr="Mille contour">
            <a:extLst>
              <a:ext uri="{FF2B5EF4-FFF2-40B4-BE49-F238E27FC236}">
                <a16:creationId xmlns:a16="http://schemas.microsoft.com/office/drawing/2014/main" id="{4B9EB914-52DB-4B2F-944D-002661A20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0456" y="3933056"/>
            <a:ext cx="914400" cy="914400"/>
          </a:xfrm>
          <a:prstGeom prst="rect">
            <a:avLst/>
          </a:prstGeom>
        </p:spPr>
      </p:pic>
      <p:cxnSp>
        <p:nvCxnSpPr>
          <p:cNvPr id="3" name="Connecteur droit 2">
            <a:extLst>
              <a:ext uri="{FF2B5EF4-FFF2-40B4-BE49-F238E27FC236}">
                <a16:creationId xmlns:a16="http://schemas.microsoft.com/office/drawing/2014/main" id="{9BE8E34B-93D3-467C-9972-D14CAE9528AA}"/>
              </a:ext>
            </a:extLst>
          </p:cNvPr>
          <p:cNvCxnSpPr/>
          <p:nvPr/>
        </p:nvCxnSpPr>
        <p:spPr>
          <a:xfrm>
            <a:off x="8760296" y="3429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16DC19DB-219E-401C-9CD7-B7483987B547}"/>
              </a:ext>
            </a:extLst>
          </p:cNvPr>
          <p:cNvCxnSpPr>
            <a:cxnSpLocks/>
          </p:cNvCxnSpPr>
          <p:nvPr/>
        </p:nvCxnSpPr>
        <p:spPr>
          <a:xfrm>
            <a:off x="9264352" y="3429000"/>
            <a:ext cx="0" cy="30963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7BEB1D66-1A88-126B-4856-56A26065EE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271" y="6021288"/>
            <a:ext cx="664812" cy="816197"/>
          </a:xfrm>
          <a:prstGeom prst="rect">
            <a:avLst/>
          </a:prstGeom>
        </p:spPr>
      </p:pic>
      <p:sp>
        <p:nvSpPr>
          <p:cNvPr id="6" name="ZoneTexte 5">
            <a:extLst>
              <a:ext uri="{FF2B5EF4-FFF2-40B4-BE49-F238E27FC236}">
                <a16:creationId xmlns:a16="http://schemas.microsoft.com/office/drawing/2014/main" id="{05960294-44BC-E954-D6FC-D36C36483CCD}"/>
              </a:ext>
            </a:extLst>
          </p:cNvPr>
          <p:cNvSpPr txBox="1"/>
          <p:nvPr/>
        </p:nvSpPr>
        <p:spPr>
          <a:xfrm>
            <a:off x="6736768" y="5049794"/>
            <a:ext cx="2599592" cy="574516"/>
          </a:xfrm>
          <a:prstGeom prst="rect">
            <a:avLst/>
          </a:prstGeom>
          <a:noFill/>
        </p:spPr>
        <p:txBody>
          <a:bodyPr wrap="square" lIns="36000" tIns="0" rIns="36000" bIns="0" rtlCol="0">
            <a:spAutoFit/>
          </a:bodyPr>
          <a:lstStyle/>
          <a:p>
            <a:pPr algn="ctr"/>
            <a:r>
              <a:rPr lang="fr-FR" sz="1600" b="1" dirty="0">
                <a:solidFill>
                  <a:schemeClr val="bg1"/>
                </a:solidFill>
              </a:rPr>
              <a:t>Ateliers de 60 m² à 113 m²</a:t>
            </a:r>
          </a:p>
          <a:p>
            <a:pPr algn="ctr"/>
            <a:endParaRPr lang="fr-FR" sz="1600" b="1" baseline="30000" dirty="0">
              <a:solidFill>
                <a:schemeClr val="bg1"/>
              </a:solidFill>
            </a:endParaRPr>
          </a:p>
          <a:p>
            <a:pPr algn="ctr"/>
            <a:endParaRPr lang="fr-FR" sz="1600" b="1" baseline="30000" dirty="0">
              <a:solidFill>
                <a:schemeClr val="bg1"/>
              </a:solidFill>
            </a:endParaRPr>
          </a:p>
        </p:txBody>
      </p:sp>
      <p:pic>
        <p:nvPicPr>
          <p:cNvPr id="10" name="Graphique 9" descr="Travail à domicile contour">
            <a:extLst>
              <a:ext uri="{FF2B5EF4-FFF2-40B4-BE49-F238E27FC236}">
                <a16:creationId xmlns:a16="http://schemas.microsoft.com/office/drawing/2014/main" id="{8D4C9544-177B-EE70-34AA-CE3AE1E24D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85856" y="3947674"/>
            <a:ext cx="914400" cy="914400"/>
          </a:xfrm>
          <a:prstGeom prst="rect">
            <a:avLst/>
          </a:prstGeom>
        </p:spPr>
      </p:pic>
    </p:spTree>
    <p:extLst>
      <p:ext uri="{BB962C8B-B14F-4D97-AF65-F5344CB8AC3E}">
        <p14:creationId xmlns:p14="http://schemas.microsoft.com/office/powerpoint/2010/main" val="396978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5C126-1DC7-458B-BE07-FBEAC6B2FF42}"/>
              </a:ext>
            </a:extLst>
          </p:cNvPr>
          <p:cNvSpPr>
            <a:spLocks noGrp="1"/>
          </p:cNvSpPr>
          <p:nvPr>
            <p:ph type="title"/>
          </p:nvPr>
        </p:nvSpPr>
        <p:spPr/>
        <p:txBody>
          <a:bodyPr/>
          <a:lstStyle/>
          <a:p>
            <a:r>
              <a:rPr lang="fr-FR" dirty="0"/>
              <a:t>Présentation de NOV&amp;CO</a:t>
            </a:r>
          </a:p>
        </p:txBody>
      </p:sp>
      <p:sp>
        <p:nvSpPr>
          <p:cNvPr id="11" name="ZoneTexte 10">
            <a:extLst>
              <a:ext uri="{FF2B5EF4-FFF2-40B4-BE49-F238E27FC236}">
                <a16:creationId xmlns:a16="http://schemas.microsoft.com/office/drawing/2014/main" id="{1A57C7E3-0365-4A24-A4A5-96C2AEEF4DA7}"/>
              </a:ext>
            </a:extLst>
          </p:cNvPr>
          <p:cNvSpPr txBox="1"/>
          <p:nvPr/>
        </p:nvSpPr>
        <p:spPr>
          <a:xfrm>
            <a:off x="335360" y="1700808"/>
            <a:ext cx="7272808" cy="3985706"/>
          </a:xfrm>
          <a:prstGeom prst="rect">
            <a:avLst/>
          </a:prstGeom>
          <a:noFill/>
        </p:spPr>
        <p:txBody>
          <a:bodyPr wrap="square">
            <a:spAutoFit/>
          </a:bodyPr>
          <a:lstStyle/>
          <a:p>
            <a:pPr algn="just">
              <a:tabLst>
                <a:tab pos="6723063" algn="l"/>
                <a:tab pos="7175500" algn="l"/>
              </a:tabLst>
            </a:pPr>
            <a:r>
              <a:rPr lang="fr-FR" sz="1550" dirty="0">
                <a:solidFill>
                  <a:srgbClr val="333333"/>
                </a:solidFill>
                <a:latin typeface="+mj-lt"/>
                <a:cs typeface="Arial" panose="020B0604020202020204" pitchFamily="34" charset="0"/>
              </a:rPr>
              <a:t>Véritable dispositif au service des créateurs d’entreprise du territoire, </a:t>
            </a:r>
            <a:r>
              <a:rPr lang="fr-FR" sz="1550" b="1" dirty="0">
                <a:solidFill>
                  <a:srgbClr val="333333"/>
                </a:solidFill>
                <a:latin typeface="+mj-lt"/>
                <a:cs typeface="Arial" panose="020B0604020202020204" pitchFamily="34" charset="0"/>
              </a:rPr>
              <a:t>la Pépinière NOV&amp;CO </a:t>
            </a:r>
            <a:r>
              <a:rPr lang="fr-FR" sz="1550" dirty="0">
                <a:solidFill>
                  <a:srgbClr val="333333"/>
                </a:solidFill>
                <a:latin typeface="+mj-lt"/>
                <a:cs typeface="Arial" panose="020B0604020202020204" pitchFamily="34" charset="0"/>
              </a:rPr>
              <a:t>est une </a:t>
            </a:r>
            <a:r>
              <a:rPr lang="fr-FR" sz="1550" b="1" dirty="0">
                <a:solidFill>
                  <a:srgbClr val="333333"/>
                </a:solidFill>
                <a:latin typeface="+mj-lt"/>
                <a:cs typeface="Arial" panose="020B0604020202020204" pitchFamily="34" charset="0"/>
              </a:rPr>
              <a:t>structure d’hébergement et d’accompagnement </a:t>
            </a:r>
            <a:r>
              <a:rPr lang="fr-FR" sz="1550" dirty="0">
                <a:solidFill>
                  <a:srgbClr val="333333"/>
                </a:solidFill>
                <a:latin typeface="+mj-lt"/>
                <a:cs typeface="Arial" panose="020B0604020202020204" pitchFamily="34" charset="0"/>
              </a:rPr>
              <a:t>des entreprises de </a:t>
            </a:r>
            <a:r>
              <a:rPr lang="fr-FR" sz="1550" b="1" dirty="0">
                <a:solidFill>
                  <a:srgbClr val="333333"/>
                </a:solidFill>
                <a:latin typeface="+mj-lt"/>
                <a:cs typeface="Arial" panose="020B0604020202020204" pitchFamily="34" charset="0"/>
              </a:rPr>
              <a:t>moins de 3 ans</a:t>
            </a:r>
            <a:r>
              <a:rPr lang="fr-FR" sz="1550" dirty="0">
                <a:solidFill>
                  <a:srgbClr val="333333"/>
                </a:solidFill>
                <a:latin typeface="+mj-lt"/>
                <a:cs typeface="Arial" panose="020B0604020202020204" pitchFamily="34" charset="0"/>
              </a:rPr>
              <a:t> avec un fort potentiel de développement.</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r>
              <a:rPr lang="fr-FR" sz="1550" dirty="0">
                <a:solidFill>
                  <a:srgbClr val="333333"/>
                </a:solidFill>
                <a:latin typeface="+mj-lt"/>
                <a:cs typeface="Arial" panose="020B0604020202020204" pitchFamily="34" charset="0"/>
              </a:rPr>
              <a:t>Construite et animée par la 3CM, NOV&amp;CO a pour mission de faciliter le </a:t>
            </a:r>
            <a:r>
              <a:rPr lang="fr-FR" sz="1550" b="1" dirty="0">
                <a:solidFill>
                  <a:srgbClr val="333333"/>
                </a:solidFill>
                <a:latin typeface="+mj-lt"/>
                <a:cs typeface="Arial" panose="020B0604020202020204" pitchFamily="34" charset="0"/>
              </a:rPr>
              <a:t>démarrage des jeunes entreprises et d’accompagner leur développement sur le territoire.</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spcAft>
                <a:spcPts val="600"/>
              </a:spcAft>
              <a:tabLst>
                <a:tab pos="6723063" algn="l"/>
                <a:tab pos="7175500" algn="l"/>
              </a:tabLst>
            </a:pPr>
            <a:r>
              <a:rPr lang="fr-FR" sz="1550" dirty="0">
                <a:solidFill>
                  <a:srgbClr val="333333"/>
                </a:solidFill>
                <a:latin typeface="+mj-lt"/>
                <a:cs typeface="Arial" panose="020B0604020202020204" pitchFamily="34" charset="0"/>
              </a:rPr>
              <a:t>Située au cœur du Parc d’Activités CAP&amp;CO (432, Rue des Valets - 01120 MONTLUEL), à proximité immédiate de la gare SNCF de Montluel, la pépinière d’entreprises regroupe 8 ateliers et 6 bureaux, qui sont aujourd’hui occupés par des entreprises de différents secteurs d’activité (service, industrie, artisanat…).</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spcAft>
                <a:spcPts val="600"/>
              </a:spcAft>
              <a:tabLst>
                <a:tab pos="6723063" algn="l"/>
                <a:tab pos="7175500" algn="l"/>
              </a:tabLst>
            </a:pPr>
            <a:r>
              <a:rPr lang="fr-FR" sz="1550" dirty="0">
                <a:solidFill>
                  <a:srgbClr val="333333"/>
                </a:solidFill>
                <a:latin typeface="+mj-lt"/>
                <a:cs typeface="Arial" panose="020B0604020202020204" pitchFamily="34" charset="0"/>
              </a:rPr>
              <a:t>L’objectif est d’accueillir </a:t>
            </a:r>
            <a:r>
              <a:rPr lang="fr-FR" sz="1550" b="1" dirty="0">
                <a:solidFill>
                  <a:srgbClr val="333333"/>
                </a:solidFill>
                <a:latin typeface="+mj-lt"/>
                <a:cs typeface="Arial" panose="020B0604020202020204" pitchFamily="34" charset="0"/>
              </a:rPr>
              <a:t>des entreprises à fort potentiel de développement et créatrices d’emplois</a:t>
            </a:r>
            <a:r>
              <a:rPr lang="fr-FR" sz="1550" dirty="0">
                <a:solidFill>
                  <a:srgbClr val="333333"/>
                </a:solidFill>
                <a:latin typeface="+mj-lt"/>
                <a:cs typeface="Arial" panose="020B0604020202020204" pitchFamily="34" charset="0"/>
              </a:rPr>
              <a:t> qui souhaitent intégrer un réseau/collectif d’entrepreneurs et bénéficier d’un accompagnement personnalisé. Le degré d’innovation des produits ou services proposés ainsi que l’implication environnementale du projet seront appréciés.</a:t>
            </a:r>
          </a:p>
        </p:txBody>
      </p:sp>
      <p:pic>
        <p:nvPicPr>
          <p:cNvPr id="13" name="Image 12" descr="Une image contenant texte, ciel, extérieur, bâtiment&#10;&#10;Description générée automatiquement">
            <a:extLst>
              <a:ext uri="{FF2B5EF4-FFF2-40B4-BE49-F238E27FC236}">
                <a16:creationId xmlns:a16="http://schemas.microsoft.com/office/drawing/2014/main" id="{8671C22C-E8BE-4735-AB4B-B7BFDD7F81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228"/>
          <a:stretch/>
        </p:blipFill>
        <p:spPr>
          <a:xfrm>
            <a:off x="8295954" y="1399510"/>
            <a:ext cx="3560686" cy="2290557"/>
          </a:xfrm>
          <a:prstGeom prst="rect">
            <a:avLst/>
          </a:prstGeom>
        </p:spPr>
      </p:pic>
      <p:pic>
        <p:nvPicPr>
          <p:cNvPr id="5" name="Image 4" descr="Une image contenant plein air, ciel, bâtiment, sol&#10;&#10;Le contenu généré par l’IA peut être incorrect.">
            <a:extLst>
              <a:ext uri="{FF2B5EF4-FFF2-40B4-BE49-F238E27FC236}">
                <a16:creationId xmlns:a16="http://schemas.microsoft.com/office/drawing/2014/main" id="{FB7CEDC1-B9F7-FA1C-3B12-ACA3784CC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5954" y="4047455"/>
            <a:ext cx="3560686" cy="2377143"/>
          </a:xfrm>
          <a:prstGeom prst="rect">
            <a:avLst/>
          </a:prstGeom>
        </p:spPr>
      </p:pic>
    </p:spTree>
    <p:extLst>
      <p:ext uri="{BB962C8B-B14F-4D97-AF65-F5344CB8AC3E}">
        <p14:creationId xmlns:p14="http://schemas.microsoft.com/office/powerpoint/2010/main" val="125960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E5C126-1DC7-458B-BE07-FBEAC6B2FF42}"/>
              </a:ext>
            </a:extLst>
          </p:cNvPr>
          <p:cNvSpPr>
            <a:spLocks noGrp="1"/>
          </p:cNvSpPr>
          <p:nvPr>
            <p:ph type="title"/>
          </p:nvPr>
        </p:nvSpPr>
        <p:spPr/>
        <p:txBody>
          <a:bodyPr/>
          <a:lstStyle/>
          <a:p>
            <a:r>
              <a:rPr lang="fr-FR" dirty="0"/>
              <a:t>Un tremplin pour développer son activité !</a:t>
            </a:r>
          </a:p>
        </p:txBody>
      </p:sp>
      <p:sp>
        <p:nvSpPr>
          <p:cNvPr id="11" name="ZoneTexte 10">
            <a:extLst>
              <a:ext uri="{FF2B5EF4-FFF2-40B4-BE49-F238E27FC236}">
                <a16:creationId xmlns:a16="http://schemas.microsoft.com/office/drawing/2014/main" id="{1A57C7E3-0365-4A24-A4A5-96C2AEEF4DA7}"/>
              </a:ext>
            </a:extLst>
          </p:cNvPr>
          <p:cNvSpPr txBox="1"/>
          <p:nvPr/>
        </p:nvSpPr>
        <p:spPr>
          <a:xfrm>
            <a:off x="335360" y="1556792"/>
            <a:ext cx="7704856" cy="4385816"/>
          </a:xfrm>
          <a:prstGeom prst="rect">
            <a:avLst/>
          </a:prstGeom>
          <a:noFill/>
        </p:spPr>
        <p:txBody>
          <a:bodyPr wrap="square">
            <a:spAutoFit/>
          </a:bodyPr>
          <a:lstStyle/>
          <a:p>
            <a:pPr algn="just">
              <a:tabLst>
                <a:tab pos="6723063" algn="l"/>
                <a:tab pos="7175500" algn="l"/>
              </a:tabLst>
            </a:pPr>
            <a:r>
              <a:rPr lang="fr-FR" sz="1550" b="1" dirty="0">
                <a:solidFill>
                  <a:srgbClr val="333333"/>
                </a:solidFill>
                <a:latin typeface="+mj-lt"/>
                <a:cs typeface="Arial" panose="020B0604020202020204" pitchFamily="34" charset="0"/>
              </a:rPr>
              <a:t>Rejoindre </a:t>
            </a:r>
            <a:r>
              <a:rPr lang="fr-FR" sz="1550" b="1" dirty="0" err="1">
                <a:solidFill>
                  <a:srgbClr val="333333"/>
                </a:solidFill>
                <a:latin typeface="+mj-lt"/>
                <a:cs typeface="Arial" panose="020B0604020202020204" pitchFamily="34" charset="0"/>
              </a:rPr>
              <a:t>Nov&amp;Co</a:t>
            </a:r>
            <a:r>
              <a:rPr lang="fr-FR" sz="1550" b="1" dirty="0">
                <a:solidFill>
                  <a:srgbClr val="333333"/>
                </a:solidFill>
                <a:latin typeface="+mj-lt"/>
                <a:cs typeface="Arial" panose="020B0604020202020204" pitchFamily="34" charset="0"/>
              </a:rPr>
              <a:t>, c’est </a:t>
            </a:r>
            <a:r>
              <a:rPr lang="fr-FR" sz="1550" b="1" i="1" dirty="0">
                <a:solidFill>
                  <a:srgbClr val="333333"/>
                </a:solidFill>
                <a:latin typeface="+mj-lt"/>
                <a:cs typeface="Arial" panose="020B0604020202020204" pitchFamily="34" charset="0"/>
              </a:rPr>
              <a:t>profiter</a:t>
            </a:r>
            <a:r>
              <a:rPr lang="fr-FR" sz="1550" b="1" dirty="0">
                <a:solidFill>
                  <a:srgbClr val="333333"/>
                </a:solidFill>
                <a:latin typeface="+mj-lt"/>
                <a:cs typeface="Arial" panose="020B0604020202020204" pitchFamily="34" charset="0"/>
              </a:rPr>
              <a:t> :</a:t>
            </a:r>
          </a:p>
          <a:p>
            <a:pPr algn="just">
              <a:tabLst>
                <a:tab pos="6723063" algn="l"/>
                <a:tab pos="7175500" algn="l"/>
              </a:tabLst>
            </a:pPr>
            <a:endParaRPr lang="fr-FR" sz="1550" b="1" dirty="0">
              <a:solidFill>
                <a:srgbClr val="333333"/>
              </a:solidFill>
              <a:latin typeface="+mj-lt"/>
              <a:cs typeface="Arial" panose="020B0604020202020204" pitchFamily="34" charset="0"/>
            </a:endParaRPr>
          </a:p>
          <a:p>
            <a:pPr algn="just">
              <a:tabLst>
                <a:tab pos="6723063" algn="l"/>
                <a:tab pos="7175500" algn="l"/>
              </a:tabLst>
            </a:pPr>
            <a:r>
              <a:rPr lang="fr-FR" sz="1550" b="1" dirty="0">
                <a:solidFill>
                  <a:srgbClr val="333333"/>
                </a:solidFill>
                <a:latin typeface="+mj-lt"/>
                <a:cs typeface="Arial" panose="020B0604020202020204" pitchFamily="34" charset="0"/>
              </a:rPr>
              <a:t>- D’une offre immobilière adaptée aux besoins des créateurs d’entreprise : </a:t>
            </a:r>
          </a:p>
          <a:p>
            <a:pPr algn="just">
              <a:tabLst>
                <a:tab pos="6723063" algn="l"/>
                <a:tab pos="7175500" algn="l"/>
              </a:tabLst>
            </a:pPr>
            <a:r>
              <a:rPr lang="fr-FR" sz="1550" dirty="0">
                <a:solidFill>
                  <a:srgbClr val="333333"/>
                </a:solidFill>
                <a:latin typeface="+mj-lt"/>
                <a:cs typeface="Arial" panose="020B0604020202020204" pitchFamily="34" charset="0"/>
              </a:rPr>
              <a:t>Loyers modérés et progressifs, conventions temporaires flexibles (un premier contrat de 2 années renouvelable 2 fois une année), espaces communs de convivialité (cuisine, espaces d’échanges…), bâtiment moderne et sécurisé, etc.</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r>
              <a:rPr lang="fr-FR" sz="1550" dirty="0">
                <a:solidFill>
                  <a:srgbClr val="333333"/>
                </a:solidFill>
                <a:latin typeface="+mj-lt"/>
                <a:cs typeface="Arial" panose="020B0604020202020204" pitchFamily="34" charset="0"/>
              </a:rPr>
              <a:t>- </a:t>
            </a:r>
            <a:r>
              <a:rPr lang="fr-FR" sz="1550" b="1" dirty="0">
                <a:solidFill>
                  <a:srgbClr val="333333"/>
                </a:solidFill>
                <a:latin typeface="+mj-lt"/>
                <a:cs typeface="Arial" panose="020B0604020202020204" pitchFamily="34" charset="0"/>
              </a:rPr>
              <a:t>D’équipements et de services mutualisés </a:t>
            </a:r>
            <a:r>
              <a:rPr lang="fr-FR" sz="1550" dirty="0">
                <a:solidFill>
                  <a:srgbClr val="333333"/>
                </a:solidFill>
                <a:latin typeface="+mj-lt"/>
                <a:cs typeface="Arial" panose="020B0604020202020204" pitchFamily="34" charset="0"/>
              </a:rPr>
              <a:t>: </a:t>
            </a:r>
          </a:p>
          <a:p>
            <a:pPr algn="just">
              <a:tabLst>
                <a:tab pos="6723063" algn="l"/>
                <a:tab pos="7175500" algn="l"/>
              </a:tabLst>
            </a:pPr>
            <a:r>
              <a:rPr lang="fr-FR" sz="1550" dirty="0">
                <a:solidFill>
                  <a:srgbClr val="333333"/>
                </a:solidFill>
                <a:latin typeface="+mj-lt"/>
                <a:cs typeface="Arial" panose="020B0604020202020204" pitchFamily="34" charset="0"/>
              </a:rPr>
              <a:t>Mise à disposition d’une salle de réunion équipée, service de domiciliation, réception des colis, accueil du lundi au vendredi, reprographie.</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r>
              <a:rPr lang="fr-FR" sz="1550" dirty="0">
                <a:solidFill>
                  <a:srgbClr val="333333"/>
                </a:solidFill>
                <a:latin typeface="+mj-lt"/>
                <a:cs typeface="Arial" panose="020B0604020202020204" pitchFamily="34" charset="0"/>
              </a:rPr>
              <a:t>- </a:t>
            </a:r>
            <a:r>
              <a:rPr lang="fr-FR" sz="1550" b="1" dirty="0">
                <a:solidFill>
                  <a:srgbClr val="333333"/>
                </a:solidFill>
                <a:latin typeface="+mj-lt"/>
                <a:cs typeface="Arial" panose="020B0604020202020204" pitchFamily="34" charset="0"/>
              </a:rPr>
              <a:t>D’un accompagnement et d’un suivi personnalisé </a:t>
            </a:r>
            <a:r>
              <a:rPr lang="fr-FR" sz="1550" dirty="0">
                <a:solidFill>
                  <a:srgbClr val="333333"/>
                </a:solidFill>
                <a:latin typeface="+mj-lt"/>
                <a:cs typeface="Arial" panose="020B0604020202020204" pitchFamily="34" charset="0"/>
              </a:rPr>
              <a:t>: </a:t>
            </a:r>
          </a:p>
          <a:p>
            <a:pPr algn="just">
              <a:tabLst>
                <a:tab pos="6723063" algn="l"/>
                <a:tab pos="7175500" algn="l"/>
              </a:tabLst>
            </a:pPr>
            <a:r>
              <a:rPr lang="fr-FR" sz="1550" dirty="0">
                <a:solidFill>
                  <a:srgbClr val="333333"/>
                </a:solidFill>
                <a:latin typeface="+mj-lt"/>
                <a:cs typeface="Arial" panose="020B0604020202020204" pitchFamily="34" charset="0"/>
              </a:rPr>
              <a:t>Rendez-vous individuels, ateliers collectifs, mises en relation avec nos experts partenaires, etc.</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r>
              <a:rPr lang="fr-FR" sz="1550" dirty="0">
                <a:solidFill>
                  <a:srgbClr val="333333"/>
                </a:solidFill>
                <a:latin typeface="+mj-lt"/>
                <a:cs typeface="Arial" panose="020B0604020202020204" pitchFamily="34" charset="0"/>
              </a:rPr>
              <a:t>- </a:t>
            </a:r>
            <a:r>
              <a:rPr lang="fr-FR" sz="1550" b="1" dirty="0">
                <a:solidFill>
                  <a:srgbClr val="333333"/>
                </a:solidFill>
                <a:latin typeface="+mj-lt"/>
                <a:cs typeface="Arial" panose="020B0604020202020204" pitchFamily="34" charset="0"/>
              </a:rPr>
              <a:t>D’un écosystème entrepreneurial dynamique </a:t>
            </a:r>
            <a:r>
              <a:rPr lang="fr-FR" sz="1550" dirty="0">
                <a:solidFill>
                  <a:srgbClr val="333333"/>
                </a:solidFill>
                <a:latin typeface="+mj-lt"/>
                <a:cs typeface="Arial" panose="020B0604020202020204" pitchFamily="34" charset="0"/>
              </a:rPr>
              <a:t>: </a:t>
            </a:r>
          </a:p>
          <a:p>
            <a:pPr algn="just">
              <a:tabLst>
                <a:tab pos="6723063" algn="l"/>
                <a:tab pos="7175500" algn="l"/>
              </a:tabLst>
            </a:pPr>
            <a:r>
              <a:rPr lang="fr-FR" sz="1550" dirty="0">
                <a:solidFill>
                  <a:srgbClr val="333333"/>
                </a:solidFill>
                <a:latin typeface="+mj-lt"/>
                <a:cs typeface="Arial" panose="020B0604020202020204" pitchFamily="34" charset="0"/>
              </a:rPr>
              <a:t>Temps de partage et de réseau entre entrepreneurs, mises en relation facilitées avec les acteurs et partenaires économiques du territoire, mise en avant de l’activité.</a:t>
            </a:r>
          </a:p>
          <a:p>
            <a:pPr algn="just">
              <a:tabLst>
                <a:tab pos="6723063" algn="l"/>
                <a:tab pos="7175500" algn="l"/>
              </a:tabLst>
            </a:pPr>
            <a:endParaRPr lang="fr-FR" sz="1550" dirty="0">
              <a:solidFill>
                <a:srgbClr val="333333"/>
              </a:solidFill>
              <a:latin typeface="+mj-lt"/>
              <a:cs typeface="Arial" panose="020B0604020202020204" pitchFamily="34" charset="0"/>
            </a:endParaRPr>
          </a:p>
        </p:txBody>
      </p:sp>
      <p:pic>
        <p:nvPicPr>
          <p:cNvPr id="7" name="Image 6" descr="Une image contenant mur, intérieur, meubles, chaise&#10;&#10;Description générée automatiquement">
            <a:extLst>
              <a:ext uri="{FF2B5EF4-FFF2-40B4-BE49-F238E27FC236}">
                <a16:creationId xmlns:a16="http://schemas.microsoft.com/office/drawing/2014/main" id="{317DEBA7-EB0D-66D6-1558-CCD8265C5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954" y="3932556"/>
            <a:ext cx="3560686" cy="2376764"/>
          </a:xfrm>
          <a:prstGeom prst="rect">
            <a:avLst/>
          </a:prstGeom>
        </p:spPr>
      </p:pic>
      <p:pic>
        <p:nvPicPr>
          <p:cNvPr id="10" name="Image 9" descr="Une image contenant intérieur, habits, mur, personne&#10;&#10;Description générée automatiquement">
            <a:extLst>
              <a:ext uri="{FF2B5EF4-FFF2-40B4-BE49-F238E27FC236}">
                <a16:creationId xmlns:a16="http://schemas.microsoft.com/office/drawing/2014/main" id="{613A9852-56D3-0105-68AC-849786744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706" y="1362736"/>
            <a:ext cx="3607737" cy="2400569"/>
          </a:xfrm>
          <a:prstGeom prst="rect">
            <a:avLst/>
          </a:prstGeom>
        </p:spPr>
      </p:pic>
    </p:spTree>
    <p:extLst>
      <p:ext uri="{BB962C8B-B14F-4D97-AF65-F5344CB8AC3E}">
        <p14:creationId xmlns:p14="http://schemas.microsoft.com/office/powerpoint/2010/main" val="161987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1A57C7E3-0365-4A24-A4A5-96C2AEEF4DA7}"/>
              </a:ext>
            </a:extLst>
          </p:cNvPr>
          <p:cNvSpPr txBox="1"/>
          <p:nvPr/>
        </p:nvSpPr>
        <p:spPr>
          <a:xfrm>
            <a:off x="335360" y="1990216"/>
            <a:ext cx="7488832" cy="3647152"/>
          </a:xfrm>
          <a:prstGeom prst="rect">
            <a:avLst/>
          </a:prstGeom>
          <a:noFill/>
        </p:spPr>
        <p:txBody>
          <a:bodyPr wrap="square">
            <a:spAutoFit/>
          </a:bodyPr>
          <a:lstStyle/>
          <a:p>
            <a:pPr algn="ctr">
              <a:tabLst>
                <a:tab pos="6723063" algn="l"/>
                <a:tab pos="7175500" algn="l"/>
              </a:tabLst>
            </a:pPr>
            <a:r>
              <a:rPr lang="fr-FR" sz="2000" b="1" dirty="0">
                <a:solidFill>
                  <a:srgbClr val="333333"/>
                </a:solidFill>
                <a:latin typeface="+mj-lt"/>
                <a:cs typeface="Arial" panose="020B0604020202020204" pitchFamily="34" charset="0"/>
              </a:rPr>
              <a:t>Votre entreprise est en cours de création,</a:t>
            </a:r>
            <a:r>
              <a:rPr lang="fr-FR" sz="2000" b="1" dirty="0">
                <a:solidFill>
                  <a:schemeClr val="accent3"/>
                </a:solidFill>
                <a:latin typeface="+mj-lt"/>
                <a:cs typeface="Arial" panose="020B0604020202020204" pitchFamily="34" charset="0"/>
              </a:rPr>
              <a:t> </a:t>
            </a:r>
            <a:r>
              <a:rPr lang="fr-FR" sz="2000" b="1" dirty="0">
                <a:solidFill>
                  <a:srgbClr val="333333"/>
                </a:solidFill>
                <a:latin typeface="+mj-lt"/>
                <a:cs typeface="Arial" panose="020B0604020202020204" pitchFamily="34" charset="0"/>
              </a:rPr>
              <a:t>de reprise ou a moins de </a:t>
            </a:r>
            <a:br>
              <a:rPr lang="fr-FR" sz="2000" b="1" dirty="0">
                <a:solidFill>
                  <a:srgbClr val="333333"/>
                </a:solidFill>
                <a:latin typeface="+mj-lt"/>
                <a:cs typeface="Arial" panose="020B0604020202020204" pitchFamily="34" charset="0"/>
              </a:rPr>
            </a:br>
            <a:r>
              <a:rPr lang="fr-FR" sz="2000" b="1" dirty="0">
                <a:solidFill>
                  <a:srgbClr val="333333"/>
                </a:solidFill>
                <a:latin typeface="+mj-lt"/>
                <a:cs typeface="Arial" panose="020B0604020202020204" pitchFamily="34" charset="0"/>
              </a:rPr>
              <a:t>3 ans ?</a:t>
            </a:r>
          </a:p>
          <a:p>
            <a:pPr algn="ctr">
              <a:tabLst>
                <a:tab pos="6723063" algn="l"/>
                <a:tab pos="7175500" algn="l"/>
              </a:tabLst>
            </a:pPr>
            <a:endParaRPr lang="fr-FR" sz="2000" b="1" dirty="0">
              <a:solidFill>
                <a:srgbClr val="333333"/>
              </a:solidFill>
              <a:latin typeface="+mj-lt"/>
              <a:cs typeface="Arial" panose="020B0604020202020204" pitchFamily="34" charset="0"/>
            </a:endParaRPr>
          </a:p>
          <a:p>
            <a:pPr algn="ctr">
              <a:tabLst>
                <a:tab pos="6723063" algn="l"/>
                <a:tab pos="7175500" algn="l"/>
              </a:tabLst>
            </a:pPr>
            <a:endParaRPr lang="fr-FR" sz="2000" b="1" dirty="0">
              <a:solidFill>
                <a:srgbClr val="333333"/>
              </a:solidFill>
              <a:latin typeface="+mj-lt"/>
              <a:cs typeface="Arial" panose="020B0604020202020204" pitchFamily="34" charset="0"/>
            </a:endParaRPr>
          </a:p>
          <a:p>
            <a:pPr algn="ctr">
              <a:tabLst>
                <a:tab pos="6723063" algn="l"/>
                <a:tab pos="7175500" algn="l"/>
              </a:tabLst>
            </a:pPr>
            <a:r>
              <a:rPr lang="fr-FR" sz="2000" b="1" dirty="0">
                <a:solidFill>
                  <a:srgbClr val="333333"/>
                </a:solidFill>
                <a:latin typeface="+mj-lt"/>
                <a:cs typeface="Arial" panose="020B0604020202020204" pitchFamily="34" charset="0"/>
              </a:rPr>
              <a:t>Au-delà de votre besoin de local, vous recherchez un environnement propice et collectif pour développer votre activité ?</a:t>
            </a:r>
          </a:p>
          <a:p>
            <a:pPr algn="ctr">
              <a:tabLst>
                <a:tab pos="6723063" algn="l"/>
                <a:tab pos="7175500" algn="l"/>
              </a:tabLst>
            </a:pPr>
            <a:endParaRPr lang="fr-FR" sz="2000" b="1" dirty="0">
              <a:solidFill>
                <a:srgbClr val="333333"/>
              </a:solidFill>
              <a:latin typeface="+mj-lt"/>
              <a:cs typeface="Arial" panose="020B0604020202020204" pitchFamily="34" charset="0"/>
            </a:endParaRPr>
          </a:p>
          <a:p>
            <a:pPr algn="ctr">
              <a:tabLst>
                <a:tab pos="6723063" algn="l"/>
                <a:tab pos="7175500" algn="l"/>
              </a:tabLst>
            </a:pPr>
            <a:endParaRPr lang="fr-FR" sz="1550" b="1" dirty="0">
              <a:solidFill>
                <a:srgbClr val="333333"/>
              </a:solidFill>
              <a:latin typeface="+mj-lt"/>
              <a:cs typeface="Arial" panose="020B0604020202020204" pitchFamily="34" charset="0"/>
            </a:endParaRPr>
          </a:p>
          <a:p>
            <a:pPr algn="ctr">
              <a:tabLst>
                <a:tab pos="6723063" algn="l"/>
                <a:tab pos="7175500" algn="l"/>
              </a:tabLst>
            </a:pPr>
            <a:r>
              <a:rPr lang="fr-FR" sz="2000" b="1" dirty="0">
                <a:solidFill>
                  <a:schemeClr val="tx2">
                    <a:lumMod val="75000"/>
                  </a:schemeClr>
                </a:solidFill>
                <a:latin typeface="+mj-lt"/>
                <a:cs typeface="Arial" panose="020B0604020202020204" pitchFamily="34" charset="0"/>
              </a:rPr>
              <a:t>Des ateliers vont se libérer dans les prochains mois, </a:t>
            </a:r>
            <a:r>
              <a:rPr lang="fr-FR" sz="2000" b="1" dirty="0">
                <a:solidFill>
                  <a:srgbClr val="333333"/>
                </a:solidFill>
                <a:latin typeface="+mj-lt"/>
                <a:cs typeface="Arial" panose="020B0604020202020204" pitchFamily="34" charset="0"/>
              </a:rPr>
              <a:t>rejoignez la communauté d’entrepreneurs </a:t>
            </a:r>
            <a:r>
              <a:rPr lang="fr-FR" sz="2000" b="1" dirty="0" err="1">
                <a:solidFill>
                  <a:srgbClr val="333333"/>
                </a:solidFill>
                <a:latin typeface="+mj-lt"/>
                <a:cs typeface="Arial" panose="020B0604020202020204" pitchFamily="34" charset="0"/>
              </a:rPr>
              <a:t>Nov&amp;CO</a:t>
            </a:r>
            <a:r>
              <a:rPr lang="fr-FR" sz="2000" b="1" dirty="0">
                <a:solidFill>
                  <a:srgbClr val="333333"/>
                </a:solidFill>
                <a:latin typeface="+mj-lt"/>
                <a:cs typeface="Arial" panose="020B0604020202020204" pitchFamily="34" charset="0"/>
              </a:rPr>
              <a:t> !</a:t>
            </a:r>
          </a:p>
          <a:p>
            <a:pPr algn="ctr">
              <a:tabLst>
                <a:tab pos="6723063" algn="l"/>
                <a:tab pos="7175500" algn="l"/>
              </a:tabLst>
            </a:pPr>
            <a:endParaRPr lang="fr-FR" sz="2000" b="1" dirty="0">
              <a:solidFill>
                <a:schemeClr val="tx2">
                  <a:lumMod val="75000"/>
                </a:schemeClr>
              </a:solidFill>
              <a:latin typeface="+mj-lt"/>
              <a:cs typeface="Arial" panose="020B0604020202020204" pitchFamily="34" charset="0"/>
            </a:endParaRPr>
          </a:p>
          <a:p>
            <a:pPr algn="ctr">
              <a:tabLst>
                <a:tab pos="6723063" algn="l"/>
                <a:tab pos="7175500" algn="l"/>
              </a:tabLst>
            </a:pPr>
            <a:endParaRPr lang="fr-FR" sz="1550" dirty="0">
              <a:solidFill>
                <a:schemeClr val="tx2">
                  <a:lumMod val="75000"/>
                </a:schemeClr>
              </a:solidFill>
              <a:latin typeface="+mj-lt"/>
              <a:cs typeface="Arial" panose="020B0604020202020204" pitchFamily="34" charset="0"/>
            </a:endParaRPr>
          </a:p>
        </p:txBody>
      </p:sp>
      <p:sp>
        <p:nvSpPr>
          <p:cNvPr id="21" name="Titre 20">
            <a:extLst>
              <a:ext uri="{FF2B5EF4-FFF2-40B4-BE49-F238E27FC236}">
                <a16:creationId xmlns:a16="http://schemas.microsoft.com/office/drawing/2014/main" id="{AFCC5E64-9C1C-7F0E-E55A-07A674FAAB08}"/>
              </a:ext>
            </a:extLst>
          </p:cNvPr>
          <p:cNvSpPr>
            <a:spLocks noGrp="1"/>
          </p:cNvSpPr>
          <p:nvPr>
            <p:ph type="title"/>
          </p:nvPr>
        </p:nvSpPr>
        <p:spPr/>
        <p:txBody>
          <a:bodyPr/>
          <a:lstStyle/>
          <a:p>
            <a:r>
              <a:rPr lang="fr-FR" dirty="0"/>
              <a:t>Un tremplin pour développer son activité !</a:t>
            </a:r>
          </a:p>
        </p:txBody>
      </p:sp>
      <p:pic>
        <p:nvPicPr>
          <p:cNvPr id="24" name="Image 23" descr="Une image contenant habits, personne, chaussures, homme&#10;&#10;Description générée automatiquement">
            <a:extLst>
              <a:ext uri="{FF2B5EF4-FFF2-40B4-BE49-F238E27FC236}">
                <a16:creationId xmlns:a16="http://schemas.microsoft.com/office/drawing/2014/main" id="{630A6B90-1829-D32E-9281-0B2C04C605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67" b="6251"/>
          <a:stretch/>
        </p:blipFill>
        <p:spPr>
          <a:xfrm>
            <a:off x="8258350" y="4005064"/>
            <a:ext cx="3635896" cy="2448272"/>
          </a:xfrm>
          <a:prstGeom prst="rect">
            <a:avLst/>
          </a:prstGeom>
        </p:spPr>
      </p:pic>
      <p:pic>
        <p:nvPicPr>
          <p:cNvPr id="26" name="Image 25" descr="Une image contenant intérieur, mur, meubles, décoration d’intérieur&#10;&#10;Description générée automatiquement">
            <a:extLst>
              <a:ext uri="{FF2B5EF4-FFF2-40B4-BE49-F238E27FC236}">
                <a16:creationId xmlns:a16="http://schemas.microsoft.com/office/drawing/2014/main" id="{96E1FFF0-AC2C-AC15-754C-5A4F7BA9E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8349" y="1484784"/>
            <a:ext cx="3533761" cy="2351166"/>
          </a:xfrm>
          <a:prstGeom prst="rect">
            <a:avLst/>
          </a:prstGeom>
        </p:spPr>
      </p:pic>
    </p:spTree>
    <p:extLst>
      <p:ext uri="{BB962C8B-B14F-4D97-AF65-F5344CB8AC3E}">
        <p14:creationId xmlns:p14="http://schemas.microsoft.com/office/powerpoint/2010/main" val="396738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5F708-D6E3-796C-DB1A-1496F8DCEA2A}"/>
              </a:ext>
            </a:extLst>
          </p:cNvPr>
          <p:cNvSpPr>
            <a:spLocks noGrp="1"/>
          </p:cNvSpPr>
          <p:nvPr>
            <p:ph type="title"/>
          </p:nvPr>
        </p:nvSpPr>
        <p:spPr/>
        <p:txBody>
          <a:bodyPr/>
          <a:lstStyle/>
          <a:p>
            <a:r>
              <a:rPr lang="fr-FR" dirty="0"/>
              <a:t>Des ateliers de 60 m² à 113 m² bientôt disponibles</a:t>
            </a:r>
          </a:p>
        </p:txBody>
      </p:sp>
      <p:sp>
        <p:nvSpPr>
          <p:cNvPr id="15" name="ZoneTexte 14">
            <a:extLst>
              <a:ext uri="{FF2B5EF4-FFF2-40B4-BE49-F238E27FC236}">
                <a16:creationId xmlns:a16="http://schemas.microsoft.com/office/drawing/2014/main" id="{1767CE09-E05C-3FBE-9C6F-A8DDD13CCA8F}"/>
              </a:ext>
            </a:extLst>
          </p:cNvPr>
          <p:cNvSpPr txBox="1"/>
          <p:nvPr/>
        </p:nvSpPr>
        <p:spPr>
          <a:xfrm>
            <a:off x="299356" y="1484784"/>
            <a:ext cx="7272808" cy="3916457"/>
          </a:xfrm>
          <a:prstGeom prst="rect">
            <a:avLst/>
          </a:prstGeom>
          <a:noFill/>
        </p:spPr>
        <p:txBody>
          <a:bodyPr wrap="square">
            <a:spAutoFit/>
          </a:bodyPr>
          <a:lstStyle/>
          <a:p>
            <a:pPr algn="just">
              <a:tabLst>
                <a:tab pos="6723063" algn="l"/>
                <a:tab pos="7175500" algn="l"/>
              </a:tabLst>
            </a:pPr>
            <a:r>
              <a:rPr lang="fr-FR" sz="1550" dirty="0">
                <a:solidFill>
                  <a:srgbClr val="333333"/>
                </a:solidFill>
                <a:latin typeface="+mj-lt"/>
                <a:cs typeface="Arial" panose="020B0604020202020204" pitchFamily="34" charset="0"/>
              </a:rPr>
              <a:t>Nos ateliers disposent d’un espace bureau, de sanitaires et d’une mezzanine.</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r>
              <a:rPr lang="fr-FR" sz="1550" dirty="0">
                <a:solidFill>
                  <a:srgbClr val="333333"/>
                </a:solidFill>
                <a:latin typeface="+mj-lt"/>
                <a:cs typeface="Arial" panose="020B0604020202020204" pitchFamily="34" charset="0"/>
              </a:rPr>
              <a:t>Un contrat de location est signé pour </a:t>
            </a:r>
            <a:r>
              <a:rPr lang="fr-FR" sz="1550" b="1" u="sng" dirty="0">
                <a:solidFill>
                  <a:srgbClr val="333333"/>
                </a:solidFill>
                <a:latin typeface="+mj-lt"/>
                <a:cs typeface="Arial" panose="020B0604020202020204" pitchFamily="34" charset="0"/>
              </a:rPr>
              <a:t>une durée de 2 ans</a:t>
            </a:r>
            <a:r>
              <a:rPr lang="fr-FR" sz="1550" dirty="0">
                <a:solidFill>
                  <a:srgbClr val="333333"/>
                </a:solidFill>
                <a:latin typeface="+mj-lt"/>
                <a:cs typeface="Arial" panose="020B0604020202020204" pitchFamily="34" charset="0"/>
              </a:rPr>
              <a:t>, potentiellement renouvelable </a:t>
            </a:r>
            <a:r>
              <a:rPr lang="fr-FR" sz="1550" b="1" dirty="0">
                <a:solidFill>
                  <a:srgbClr val="333333"/>
                </a:solidFill>
                <a:latin typeface="+mj-lt"/>
                <a:cs typeface="Arial" panose="020B0604020202020204" pitchFamily="34" charset="0"/>
              </a:rPr>
              <a:t>deux fois un an </a:t>
            </a:r>
            <a:r>
              <a:rPr lang="fr-FR" sz="1550" dirty="0">
                <a:solidFill>
                  <a:srgbClr val="333333"/>
                </a:solidFill>
                <a:latin typeface="+mj-lt"/>
                <a:cs typeface="Arial" panose="020B0604020202020204" pitchFamily="34" charset="0"/>
              </a:rPr>
              <a:t>en fonction du développement et des caractéristiques de l’entreprise.</a:t>
            </a: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r>
              <a:rPr lang="fr-FR" sz="1550" b="1" dirty="0">
                <a:solidFill>
                  <a:srgbClr val="333333"/>
                </a:solidFill>
                <a:cs typeface="Arial" panose="020B0604020202020204" pitchFamily="34" charset="0"/>
              </a:rPr>
              <a:t>Loyers progressifs - </a:t>
            </a:r>
            <a:r>
              <a:rPr lang="fr-FR" sz="1550" dirty="0">
                <a:solidFill>
                  <a:srgbClr val="333333"/>
                </a:solidFill>
                <a:cs typeface="Arial" panose="020B0604020202020204" pitchFamily="34" charset="0"/>
              </a:rPr>
              <a:t>hors charges individuelles (gaz, électricité, eau, assainissement) : </a:t>
            </a:r>
          </a:p>
          <a:p>
            <a:pPr algn="just">
              <a:tabLst>
                <a:tab pos="6723063" algn="l"/>
                <a:tab pos="7175500" algn="l"/>
              </a:tabLst>
            </a:pPr>
            <a:endParaRPr lang="fr-FR" sz="1550" b="1" u="sng" dirty="0">
              <a:solidFill>
                <a:srgbClr val="333333"/>
              </a:solidFill>
              <a:cs typeface="Arial" panose="020B0604020202020204" pitchFamily="34" charset="0"/>
            </a:endParaRPr>
          </a:p>
          <a:p>
            <a:pPr algn="just">
              <a:tabLst>
                <a:tab pos="6723063" algn="l"/>
                <a:tab pos="7175500" algn="l"/>
              </a:tabLst>
            </a:pPr>
            <a:r>
              <a:rPr lang="fr-FR" sz="1550" b="1" u="sng" dirty="0">
                <a:solidFill>
                  <a:srgbClr val="333333"/>
                </a:solidFill>
                <a:cs typeface="Arial" panose="020B0604020202020204" pitchFamily="34" charset="0"/>
              </a:rPr>
              <a:t>En fonction de la surface :</a:t>
            </a:r>
          </a:p>
          <a:p>
            <a:pPr algn="just">
              <a:tabLst>
                <a:tab pos="6723063" algn="l"/>
                <a:tab pos="7175500" algn="l"/>
              </a:tabLst>
            </a:pPr>
            <a:r>
              <a:rPr lang="fr-FR" sz="1550" dirty="0">
                <a:solidFill>
                  <a:srgbClr val="333333"/>
                </a:solidFill>
                <a:cs typeface="Arial" panose="020B0604020202020204" pitchFamily="34" charset="0"/>
              </a:rPr>
              <a:t>De 239 € à 454 € HT / mois en </a:t>
            </a:r>
            <a:r>
              <a:rPr lang="fr-FR" sz="1550" b="1" dirty="0">
                <a:solidFill>
                  <a:srgbClr val="333333"/>
                </a:solidFill>
                <a:cs typeface="Arial" panose="020B0604020202020204" pitchFamily="34" charset="0"/>
              </a:rPr>
              <a:t>année 1</a:t>
            </a:r>
            <a:r>
              <a:rPr lang="fr-FR" sz="1550" dirty="0">
                <a:solidFill>
                  <a:srgbClr val="333333"/>
                </a:solidFill>
                <a:cs typeface="Arial" panose="020B0604020202020204" pitchFamily="34" charset="0"/>
              </a:rPr>
              <a:t> -  [4€ HT /m2]	</a:t>
            </a:r>
          </a:p>
          <a:p>
            <a:pPr algn="just">
              <a:tabLst>
                <a:tab pos="6723063" algn="l"/>
                <a:tab pos="7175500" algn="l"/>
              </a:tabLst>
            </a:pPr>
            <a:r>
              <a:rPr lang="fr-FR" sz="1550" dirty="0">
                <a:solidFill>
                  <a:srgbClr val="333333"/>
                </a:solidFill>
                <a:cs typeface="Arial" panose="020B0604020202020204" pitchFamily="34" charset="0"/>
              </a:rPr>
              <a:t>De 299 € à 567€ HT / mois en </a:t>
            </a:r>
            <a:r>
              <a:rPr lang="fr-FR" sz="1550" b="1" dirty="0">
                <a:solidFill>
                  <a:srgbClr val="333333"/>
                </a:solidFill>
                <a:cs typeface="Arial" panose="020B0604020202020204" pitchFamily="34" charset="0"/>
              </a:rPr>
              <a:t>année 2</a:t>
            </a:r>
            <a:r>
              <a:rPr lang="fr-FR" sz="1550" dirty="0">
                <a:solidFill>
                  <a:srgbClr val="333333"/>
                </a:solidFill>
                <a:cs typeface="Arial" panose="020B0604020202020204" pitchFamily="34" charset="0"/>
              </a:rPr>
              <a:t> - [5€ HT / m2]</a:t>
            </a:r>
          </a:p>
          <a:p>
            <a:pPr algn="just">
              <a:tabLst>
                <a:tab pos="6723063" algn="l"/>
                <a:tab pos="7175500" algn="l"/>
              </a:tabLst>
            </a:pPr>
            <a:r>
              <a:rPr lang="fr-FR" sz="1550" dirty="0">
                <a:solidFill>
                  <a:srgbClr val="333333"/>
                </a:solidFill>
                <a:cs typeface="Arial" panose="020B0604020202020204" pitchFamily="34" charset="0"/>
              </a:rPr>
              <a:t>De 358 € à 680 HT / mois en </a:t>
            </a:r>
            <a:r>
              <a:rPr lang="fr-FR" sz="1550" b="1" dirty="0">
                <a:solidFill>
                  <a:srgbClr val="333333"/>
                </a:solidFill>
                <a:cs typeface="Arial" panose="020B0604020202020204" pitchFamily="34" charset="0"/>
              </a:rPr>
              <a:t>année 3 </a:t>
            </a:r>
            <a:r>
              <a:rPr lang="fr-FR" sz="1550" dirty="0">
                <a:solidFill>
                  <a:srgbClr val="333333"/>
                </a:solidFill>
                <a:cs typeface="Arial" panose="020B0604020202020204" pitchFamily="34" charset="0"/>
              </a:rPr>
              <a:t>- [6€ HT / m2]</a:t>
            </a:r>
          </a:p>
          <a:p>
            <a:pPr algn="just">
              <a:tabLst>
                <a:tab pos="6723063" algn="l"/>
                <a:tab pos="7175500" algn="l"/>
              </a:tabLst>
            </a:pPr>
            <a:r>
              <a:rPr lang="fr-FR" sz="1550" dirty="0">
                <a:solidFill>
                  <a:srgbClr val="333333"/>
                </a:solidFill>
                <a:cs typeface="Arial" panose="020B0604020202020204" pitchFamily="34" charset="0"/>
              </a:rPr>
              <a:t>De 478 € à 907 HT / mois en </a:t>
            </a:r>
            <a:r>
              <a:rPr lang="fr-FR" sz="1550" b="1" dirty="0">
                <a:solidFill>
                  <a:srgbClr val="333333"/>
                </a:solidFill>
                <a:cs typeface="Arial" panose="020B0604020202020204" pitchFamily="34" charset="0"/>
              </a:rPr>
              <a:t>année 4</a:t>
            </a:r>
            <a:r>
              <a:rPr lang="fr-FR" sz="1550" dirty="0">
                <a:solidFill>
                  <a:srgbClr val="333333"/>
                </a:solidFill>
                <a:cs typeface="Arial" panose="020B0604020202020204" pitchFamily="34" charset="0"/>
              </a:rPr>
              <a:t> - [8€ HT / m2]</a:t>
            </a:r>
          </a:p>
          <a:p>
            <a:pPr algn="just">
              <a:tabLst>
                <a:tab pos="6723063" algn="l"/>
                <a:tab pos="7175500" algn="l"/>
              </a:tabLst>
            </a:pPr>
            <a:r>
              <a:rPr lang="fr-FR" sz="1550" b="1" dirty="0">
                <a:solidFill>
                  <a:srgbClr val="333333"/>
                </a:solidFill>
                <a:cs typeface="Arial" panose="020B0604020202020204" pitchFamily="34" charset="0"/>
              </a:rPr>
              <a:t>+ 500 à 750€ de dépôt de garantie</a:t>
            </a:r>
            <a:r>
              <a:rPr lang="fr-FR" sz="1600" dirty="0"/>
              <a:t>	</a:t>
            </a:r>
          </a:p>
          <a:p>
            <a:pPr algn="just">
              <a:tabLst>
                <a:tab pos="6723063" algn="l"/>
                <a:tab pos="7175500" algn="l"/>
              </a:tabLst>
            </a:pPr>
            <a:endParaRPr lang="fr-FR" sz="1550" dirty="0">
              <a:solidFill>
                <a:srgbClr val="333333"/>
              </a:solidFill>
              <a:cs typeface="Arial" panose="020B0604020202020204" pitchFamily="34" charset="0"/>
            </a:endParaRPr>
          </a:p>
          <a:p>
            <a:pPr algn="just">
              <a:tabLst>
                <a:tab pos="6723063" algn="l"/>
                <a:tab pos="7175500" algn="l"/>
              </a:tabLst>
            </a:pPr>
            <a:endParaRPr lang="fr-FR" sz="1550" dirty="0">
              <a:solidFill>
                <a:srgbClr val="333333"/>
              </a:solidFill>
              <a:latin typeface="+mj-lt"/>
              <a:cs typeface="Arial" panose="020B0604020202020204" pitchFamily="34" charset="0"/>
            </a:endParaRPr>
          </a:p>
          <a:p>
            <a:pPr algn="just">
              <a:tabLst>
                <a:tab pos="6723063" algn="l"/>
                <a:tab pos="7175500" algn="l"/>
              </a:tabLst>
            </a:pPr>
            <a:endParaRPr lang="fr-FR" sz="1550" dirty="0">
              <a:solidFill>
                <a:srgbClr val="333333"/>
              </a:solidFill>
              <a:latin typeface="+mj-lt"/>
              <a:cs typeface="Arial" panose="020B0604020202020204" pitchFamily="34" charset="0"/>
            </a:endParaRPr>
          </a:p>
        </p:txBody>
      </p:sp>
      <p:pic>
        <p:nvPicPr>
          <p:cNvPr id="4" name="Image 3">
            <a:extLst>
              <a:ext uri="{FF2B5EF4-FFF2-40B4-BE49-F238E27FC236}">
                <a16:creationId xmlns:a16="http://schemas.microsoft.com/office/drawing/2014/main" id="{471D09A8-A301-4DCC-B6FD-90836ADCD1E0}"/>
              </a:ext>
            </a:extLst>
          </p:cNvPr>
          <p:cNvPicPr>
            <a:picLocks noChangeAspect="1"/>
          </p:cNvPicPr>
          <p:nvPr/>
        </p:nvPicPr>
        <p:blipFill rotWithShape="1">
          <a:blip r:embed="rId2"/>
          <a:srcRect t="6290" r="8149" b="11090"/>
          <a:stretch/>
        </p:blipFill>
        <p:spPr>
          <a:xfrm>
            <a:off x="8295955" y="1484784"/>
            <a:ext cx="3560686" cy="2232248"/>
          </a:xfrm>
          <a:prstGeom prst="rect">
            <a:avLst/>
          </a:prstGeom>
        </p:spPr>
      </p:pic>
      <p:pic>
        <p:nvPicPr>
          <p:cNvPr id="5" name="Image 4" descr="Une image contenant mur, intérieur, décoration d’intérieur, plafond&#10;&#10;Description générée automatiquement">
            <a:extLst>
              <a:ext uri="{FF2B5EF4-FFF2-40B4-BE49-F238E27FC236}">
                <a16:creationId xmlns:a16="http://schemas.microsoft.com/office/drawing/2014/main" id="{147C9087-6481-9178-C68C-8DC64D6405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900" r="1800"/>
          <a:stretch/>
        </p:blipFill>
        <p:spPr>
          <a:xfrm>
            <a:off x="8277226" y="3933056"/>
            <a:ext cx="3560686" cy="2132473"/>
          </a:xfrm>
          <a:prstGeom prst="rect">
            <a:avLst/>
          </a:prstGeom>
        </p:spPr>
      </p:pic>
    </p:spTree>
    <p:extLst>
      <p:ext uri="{BB962C8B-B14F-4D97-AF65-F5344CB8AC3E}">
        <p14:creationId xmlns:p14="http://schemas.microsoft.com/office/powerpoint/2010/main" val="3528433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3"/>
          <p:cNvSpPr>
            <a:spLocks noGrp="1"/>
          </p:cNvSpPr>
          <p:nvPr>
            <p:ph type="title"/>
          </p:nvPr>
        </p:nvSpPr>
        <p:spPr>
          <a:xfrm>
            <a:off x="299356" y="306250"/>
            <a:ext cx="10620380" cy="492443"/>
          </a:xfrm>
        </p:spPr>
        <p:txBody>
          <a:bodyPr/>
          <a:lstStyle/>
          <a:p>
            <a:r>
              <a:rPr lang="fr-FR" sz="3200" dirty="0"/>
              <a:t>Comment candidater ?</a:t>
            </a:r>
          </a:p>
        </p:txBody>
      </p:sp>
      <p:pic>
        <p:nvPicPr>
          <p:cNvPr id="22" name="Image 2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1092" y="6349756"/>
            <a:ext cx="2160000" cy="132712"/>
          </a:xfrm>
          <a:prstGeom prst="rect">
            <a:avLst/>
          </a:prstGeom>
        </p:spPr>
      </p:pic>
      <p:sp>
        <p:nvSpPr>
          <p:cNvPr id="12" name="ZoneTexte 11">
            <a:extLst>
              <a:ext uri="{FF2B5EF4-FFF2-40B4-BE49-F238E27FC236}">
                <a16:creationId xmlns:a16="http://schemas.microsoft.com/office/drawing/2014/main" id="{0973900C-5DF0-4BDF-8533-4EFED5A93FD3}"/>
              </a:ext>
            </a:extLst>
          </p:cNvPr>
          <p:cNvSpPr txBox="1"/>
          <p:nvPr/>
        </p:nvSpPr>
        <p:spPr>
          <a:xfrm>
            <a:off x="381092" y="1196752"/>
            <a:ext cx="11475548" cy="5679375"/>
          </a:xfrm>
          <a:prstGeom prst="rect">
            <a:avLst/>
          </a:prstGeom>
          <a:noFill/>
        </p:spPr>
        <p:txBody>
          <a:bodyPr wrap="square">
            <a:spAutoFit/>
          </a:bodyPr>
          <a:lstStyle/>
          <a:p>
            <a:pPr algn="l"/>
            <a:r>
              <a:rPr lang="fr-FR" sz="1550" b="0" i="0" dirty="0">
                <a:solidFill>
                  <a:srgbClr val="333333"/>
                </a:solidFill>
                <a:effectLst/>
                <a:latin typeface="+mj-lt"/>
              </a:rPr>
              <a:t>Avant de déposer le dossier de candidature, </a:t>
            </a:r>
            <a:r>
              <a:rPr lang="fr-FR" sz="1550" b="1" i="0" u="sng" dirty="0">
                <a:solidFill>
                  <a:srgbClr val="333333"/>
                </a:solidFill>
                <a:effectLst/>
                <a:latin typeface="+mj-lt"/>
              </a:rPr>
              <a:t>pensez à faire vérifier l’éligibilité </a:t>
            </a:r>
            <a:r>
              <a:rPr lang="fr-FR" sz="1550" b="1" u="sng" dirty="0">
                <a:solidFill>
                  <a:srgbClr val="333333"/>
                </a:solidFill>
                <a:latin typeface="+mj-lt"/>
              </a:rPr>
              <a:t>de votre activité*.</a:t>
            </a:r>
          </a:p>
          <a:p>
            <a:pPr algn="l"/>
            <a:endParaRPr lang="fr-FR" sz="1550" b="1" u="sng" dirty="0">
              <a:solidFill>
                <a:srgbClr val="333333"/>
              </a:solidFill>
              <a:latin typeface="+mj-lt"/>
            </a:endParaRPr>
          </a:p>
          <a:p>
            <a:pPr algn="l"/>
            <a:r>
              <a:rPr lang="fr-FR" sz="1550" dirty="0">
                <a:solidFill>
                  <a:srgbClr val="333333"/>
                </a:solidFill>
                <a:latin typeface="+mj-lt"/>
              </a:rPr>
              <a:t>L’entreprise </a:t>
            </a:r>
            <a:r>
              <a:rPr lang="fr-FR" sz="1550" b="1" dirty="0">
                <a:solidFill>
                  <a:srgbClr val="333333"/>
                </a:solidFill>
                <a:latin typeface="+mj-lt"/>
              </a:rPr>
              <a:t>doit avoir moins de 3 ans ou être en phase finale de création ou de reprise. </a:t>
            </a:r>
          </a:p>
          <a:p>
            <a:pPr algn="l"/>
            <a:endParaRPr lang="fr-FR" sz="1550" b="0" i="0" dirty="0">
              <a:solidFill>
                <a:srgbClr val="333333"/>
              </a:solidFill>
              <a:effectLst/>
              <a:latin typeface="+mj-lt"/>
            </a:endParaRPr>
          </a:p>
          <a:p>
            <a:pPr algn="l"/>
            <a:r>
              <a:rPr lang="fr-FR" sz="1550" b="0" i="0" dirty="0">
                <a:solidFill>
                  <a:srgbClr val="333333"/>
                </a:solidFill>
                <a:effectLst/>
                <a:latin typeface="+mj-lt"/>
              </a:rPr>
              <a:t>L’entrée à NOV&amp;CO se fait après examen et validation d’un dossier par </a:t>
            </a:r>
            <a:r>
              <a:rPr lang="fr-FR" sz="1550" b="1" i="0" dirty="0">
                <a:solidFill>
                  <a:srgbClr val="333333"/>
                </a:solidFill>
                <a:effectLst/>
                <a:latin typeface="+mj-lt"/>
              </a:rPr>
              <a:t>un Comité de Sélection </a:t>
            </a:r>
            <a:r>
              <a:rPr lang="fr-FR" sz="1550" b="0" i="0" dirty="0">
                <a:solidFill>
                  <a:srgbClr val="333333"/>
                </a:solidFill>
                <a:effectLst/>
                <a:latin typeface="+mj-lt"/>
              </a:rPr>
              <a:t>composé d’élus et de partenaires du territoire. </a:t>
            </a:r>
          </a:p>
          <a:p>
            <a:pPr algn="l"/>
            <a:endParaRPr lang="fr-FR" sz="1550" b="0" i="0" dirty="0">
              <a:solidFill>
                <a:srgbClr val="333333"/>
              </a:solidFill>
              <a:effectLst/>
              <a:latin typeface="+mj-lt"/>
            </a:endParaRPr>
          </a:p>
          <a:p>
            <a:pPr algn="just">
              <a:spcAft>
                <a:spcPts val="600"/>
              </a:spcAft>
            </a:pPr>
            <a:r>
              <a:rPr lang="fr-FR" sz="1550" b="0" i="0" dirty="0">
                <a:solidFill>
                  <a:srgbClr val="333333"/>
                </a:solidFill>
                <a:effectLst/>
                <a:latin typeface="+mj-lt"/>
              </a:rPr>
              <a:t>Le </a:t>
            </a:r>
            <a:r>
              <a:rPr lang="fr-FR" sz="1550" b="1" i="0" dirty="0">
                <a:solidFill>
                  <a:srgbClr val="333333"/>
                </a:solidFill>
                <a:effectLst/>
                <a:latin typeface="+mj-lt"/>
              </a:rPr>
              <a:t>dossier de candidature</a:t>
            </a:r>
            <a:r>
              <a:rPr lang="fr-FR" sz="1550" b="0" i="0" dirty="0">
                <a:solidFill>
                  <a:srgbClr val="333333"/>
                </a:solidFill>
                <a:effectLst/>
                <a:latin typeface="+mj-lt"/>
              </a:rPr>
              <a:t> est composé :</a:t>
            </a:r>
          </a:p>
          <a:p>
            <a:pPr marL="714375" lvl="1" indent="-257175" algn="just">
              <a:spcAft>
                <a:spcPts val="600"/>
              </a:spcAft>
              <a:buFont typeface="Arial" panose="020B0604020202020204" pitchFamily="34" charset="0"/>
              <a:buChar char="•"/>
            </a:pPr>
            <a:r>
              <a:rPr lang="fr-FR" sz="1550" b="0" i="0" dirty="0">
                <a:solidFill>
                  <a:srgbClr val="333333"/>
                </a:solidFill>
                <a:effectLst/>
                <a:latin typeface="+mj-lt"/>
              </a:rPr>
              <a:t>d’une fiche de renseignements (envoi sur demande);</a:t>
            </a:r>
          </a:p>
          <a:p>
            <a:pPr marL="714375" lvl="1" indent="-257175" algn="just">
              <a:spcAft>
                <a:spcPts val="600"/>
              </a:spcAft>
              <a:buFont typeface="Arial" panose="020B0604020202020204" pitchFamily="34" charset="0"/>
              <a:buChar char="•"/>
            </a:pPr>
            <a:r>
              <a:rPr lang="fr-FR" sz="1550" b="0" i="0" dirty="0">
                <a:solidFill>
                  <a:srgbClr val="333333"/>
                </a:solidFill>
                <a:effectLst/>
                <a:latin typeface="+mj-lt"/>
              </a:rPr>
              <a:t>d’un business-plan détaillé : présentation du candidat et de ses associés éventuels, du projet professionnel, la stratégie commerciale, les moyens humains et techniques mobilisés,... ;</a:t>
            </a:r>
          </a:p>
          <a:p>
            <a:pPr marL="714375" lvl="1" indent="-257175" algn="just">
              <a:spcAft>
                <a:spcPts val="600"/>
              </a:spcAft>
              <a:buFont typeface="Arial" panose="020B0604020202020204" pitchFamily="34" charset="0"/>
              <a:buChar char="•"/>
            </a:pPr>
            <a:r>
              <a:rPr lang="fr-FR" sz="1550" b="0" i="0" dirty="0">
                <a:solidFill>
                  <a:srgbClr val="333333"/>
                </a:solidFill>
                <a:effectLst/>
                <a:latin typeface="+mj-lt"/>
              </a:rPr>
              <a:t>d’un prévisionnel financier sur 3 ans validé par un professionnel (expert-comptable, chambres consulaires,...) ;</a:t>
            </a:r>
          </a:p>
          <a:p>
            <a:pPr marL="714375" lvl="1" indent="-257175" algn="just">
              <a:buFont typeface="Arial" panose="020B0604020202020204" pitchFamily="34" charset="0"/>
              <a:buChar char="•"/>
            </a:pPr>
            <a:r>
              <a:rPr lang="fr-FR" sz="1550" b="0" i="0" dirty="0">
                <a:solidFill>
                  <a:srgbClr val="333333"/>
                </a:solidFill>
                <a:effectLst/>
                <a:latin typeface="+mj-lt"/>
              </a:rPr>
              <a:t>des derniers bilans comptables, si l’entreprise a plus d’un an.</a:t>
            </a:r>
          </a:p>
          <a:p>
            <a:pPr algn="l"/>
            <a:endParaRPr lang="fr-FR" sz="1550" b="0" i="0" dirty="0">
              <a:solidFill>
                <a:srgbClr val="333333"/>
              </a:solidFill>
              <a:effectLst/>
              <a:latin typeface="+mj-lt"/>
            </a:endParaRPr>
          </a:p>
          <a:p>
            <a:pPr algn="just">
              <a:lnSpc>
                <a:spcPct val="115000"/>
              </a:lnSpc>
            </a:pPr>
            <a:r>
              <a:rPr lang="fr-FR" sz="1550" dirty="0">
                <a:solidFill>
                  <a:srgbClr val="333333"/>
                </a:solidFill>
                <a:latin typeface="+mj-lt"/>
              </a:rPr>
              <a:t>Pour plus d’informations, contacter le service développement économique de la 3CM : </a:t>
            </a:r>
            <a:r>
              <a:rPr lang="fr-FR" sz="1550" u="sng" dirty="0">
                <a:solidFill>
                  <a:schemeClr val="accent4">
                    <a:lumMod val="60000"/>
                    <a:lumOff val="40000"/>
                  </a:schemeClr>
                </a:solidFill>
                <a:latin typeface="+mj-lt"/>
              </a:rPr>
              <a:t>developpement-territorial@3cm.fr</a:t>
            </a:r>
          </a:p>
          <a:p>
            <a:pPr algn="just">
              <a:lnSpc>
                <a:spcPct val="115000"/>
              </a:lnSpc>
            </a:pPr>
            <a:endParaRPr lang="fr-FR" sz="1550" u="sng" dirty="0">
              <a:solidFill>
                <a:srgbClr val="333333"/>
              </a:solidFill>
              <a:latin typeface="+mj-lt"/>
            </a:endParaRPr>
          </a:p>
          <a:p>
            <a:pPr algn="just">
              <a:lnSpc>
                <a:spcPct val="115000"/>
              </a:lnSpc>
            </a:pPr>
            <a:r>
              <a:rPr lang="fr-FR" sz="1550" i="1" dirty="0">
                <a:solidFill>
                  <a:srgbClr val="333333"/>
                </a:solidFill>
                <a:latin typeface="+mj-lt"/>
              </a:rPr>
              <a:t>*</a:t>
            </a:r>
            <a:r>
              <a:rPr lang="fr-FR" sz="1550" i="1" u="sng" dirty="0">
                <a:solidFill>
                  <a:srgbClr val="333333"/>
                </a:solidFill>
                <a:latin typeface="+mj-lt"/>
              </a:rPr>
              <a:t>Ne sont pas acceptées dans les ateliers </a:t>
            </a:r>
            <a:r>
              <a:rPr lang="fr-FR" sz="1550" i="1" dirty="0">
                <a:solidFill>
                  <a:srgbClr val="333333"/>
                </a:solidFill>
                <a:latin typeface="+mj-lt"/>
              </a:rPr>
              <a:t>: les activités automobiles, les activités nécessitant l’accueil du grand public (ce ne sont pas des locaux commerciaux,…), les activités qui produisent des nuisances sonores, les activités nécessitant le stockage de denrées périssables, etc.  </a:t>
            </a:r>
          </a:p>
          <a:p>
            <a:pPr algn="just">
              <a:lnSpc>
                <a:spcPct val="115000"/>
              </a:lnSpc>
            </a:pPr>
            <a:r>
              <a:rPr lang="fr-FR" sz="1550" i="1" dirty="0">
                <a:solidFill>
                  <a:srgbClr val="333333"/>
                </a:solidFill>
                <a:latin typeface="+mj-lt"/>
              </a:rPr>
              <a:t>Liste non exhaustive – se renseigner auprès du pôle Développement Economique de la 3CM.</a:t>
            </a:r>
          </a:p>
          <a:p>
            <a:pPr algn="just">
              <a:lnSpc>
                <a:spcPct val="115000"/>
              </a:lnSpc>
            </a:pPr>
            <a:endParaRPr lang="fr-FR" sz="1550" dirty="0">
              <a:effectLst/>
            </a:endParaRPr>
          </a:p>
          <a:p>
            <a:pPr algn="just">
              <a:lnSpc>
                <a:spcPct val="115000"/>
              </a:lnSpc>
            </a:pPr>
            <a:endParaRPr lang="fr-FR" sz="1550" dirty="0"/>
          </a:p>
          <a:p>
            <a:pPr algn="just">
              <a:lnSpc>
                <a:spcPct val="115000"/>
              </a:lnSpc>
            </a:pPr>
            <a:endParaRPr lang="fr-FR" sz="1550" dirty="0"/>
          </a:p>
        </p:txBody>
      </p:sp>
    </p:spTree>
    <p:extLst>
      <p:ext uri="{BB962C8B-B14F-4D97-AF65-F5344CB8AC3E}">
        <p14:creationId xmlns:p14="http://schemas.microsoft.com/office/powerpoint/2010/main" val="991507040"/>
      </p:ext>
    </p:extLst>
  </p:cSld>
  <p:clrMapOvr>
    <a:masterClrMapping/>
  </p:clrMapOvr>
</p:sld>
</file>

<file path=ppt/theme/theme1.xml><?xml version="1.0" encoding="utf-8"?>
<a:theme xmlns:a="http://schemas.openxmlformats.org/drawingml/2006/main" name="3CM">
  <a:themeElements>
    <a:clrScheme name="3CM_Couleurs">
      <a:dk1>
        <a:srgbClr val="5E544D"/>
      </a:dk1>
      <a:lt1>
        <a:sysClr val="window" lastClr="FFFFFF"/>
      </a:lt1>
      <a:dk2>
        <a:srgbClr val="EC6608"/>
      </a:dk2>
      <a:lt2>
        <a:srgbClr val="FEEBDC"/>
      </a:lt2>
      <a:accent1>
        <a:srgbClr val="E8431D"/>
      </a:accent1>
      <a:accent2>
        <a:srgbClr val="A5192B"/>
      </a:accent2>
      <a:accent3>
        <a:srgbClr val="00A084"/>
      </a:accent3>
      <a:accent4>
        <a:srgbClr val="004D75"/>
      </a:accent4>
      <a:accent5>
        <a:srgbClr val="EA5167"/>
      </a:accent5>
      <a:accent6>
        <a:srgbClr val="671535"/>
      </a:accent6>
      <a:hlink>
        <a:srgbClr val="5E544D"/>
      </a:hlink>
      <a:folHlink>
        <a:srgbClr val="5E544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err="1" smtClean="0"/>
        </a:defPPr>
      </a:lstStyle>
    </a:txDef>
  </a:objectDefaults>
  <a:extraClrSchemeLst/>
  <a:extLst>
    <a:ext uri="{05A4C25C-085E-4340-85A3-A5531E510DB2}">
      <thm15:themeFamily xmlns:thm15="http://schemas.microsoft.com/office/thememl/2012/main" name="3CM Présentation Modèle 16x9 v1a.potx" id="{23B776E9-E852-4B0A-A512-1C0ECF831241}" vid="{9F77C2F6-1FCE-4BB0-B917-F5964739D50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3CM Présentation Modèle 16x9</Template>
  <TotalTime>2112</TotalTime>
  <Words>791</Words>
  <Application>Microsoft Office PowerPoint</Application>
  <PresentationFormat>Grand écran</PresentationFormat>
  <Paragraphs>67</Paragraphs>
  <Slides>6</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Arial</vt:lpstr>
      <vt:lpstr>Calibri</vt:lpstr>
      <vt:lpstr>Symbol</vt:lpstr>
      <vt:lpstr>3CM</vt:lpstr>
      <vt:lpstr>Présentation PowerPoint</vt:lpstr>
      <vt:lpstr>Présentation de NOV&amp;CO</vt:lpstr>
      <vt:lpstr>Un tremplin pour développer son activité !</vt:lpstr>
      <vt:lpstr>Un tremplin pour développer son activité !</vt:lpstr>
      <vt:lpstr>Des ateliers de 60 m² à 113 m² bientôt disponibles</vt:lpstr>
      <vt:lpstr>Comment candidater ?</vt:lpstr>
    </vt:vector>
  </TitlesOfParts>
  <Company>3CM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DELERCE Yann (3CM)</dc:creator>
  <cp:lastModifiedBy>Manon PERROD (3CM)</cp:lastModifiedBy>
  <cp:revision>88</cp:revision>
  <cp:lastPrinted>2023-11-06T11:44:59Z</cp:lastPrinted>
  <dcterms:created xsi:type="dcterms:W3CDTF">2021-01-30T09:52:40Z</dcterms:created>
  <dcterms:modified xsi:type="dcterms:W3CDTF">2025-09-01T07:55:49Z</dcterms:modified>
</cp:coreProperties>
</file>